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embeddedFontLst>
    <p:embeddedFont>
      <p:font typeface="Capriola" panose="02010603030502060004" pitchFamily="2" charset="77"/>
      <p:regular r:id="rId27"/>
    </p:embeddedFont>
    <p:embeddedFont>
      <p:font typeface="Chelsea Market" panose="02000000000000000000" pitchFamily="2" charset="0"/>
      <p:regular r:id="rId28"/>
    </p:embeddedFont>
    <p:embeddedFont>
      <p:font typeface="Roboto" pitchFamily="2" charset="0"/>
      <p:regular r:id="rId29"/>
      <p:bold r:id="rId30"/>
      <p:italic r:id="rId31"/>
      <p:boldItalic r:id="rId32"/>
    </p:embeddedFont>
    <p:embeddedFont>
      <p:font typeface="Rubik" pitchFamily="2" charset="-79"/>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h9IjWX5OY96N3GrtMjPG2jPujBF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61" d="100"/>
          <a:sy n="161" d="100"/>
        </p:scale>
        <p:origin x="560" y="20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 name="Google Shape;76;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 name="Google Shape;81;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 name="Google Shape;87;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b="1"/>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 name="Google Shape;9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l" sz="1050">
                <a:solidFill>
                  <a:schemeClr val="dk1"/>
                </a:solidFill>
                <a:latin typeface="Rubik"/>
                <a:ea typeface="Rubik"/>
                <a:cs typeface="Rubik"/>
                <a:sym typeface="Rubik"/>
              </a:rPr>
              <a:t>Ieder jaar vinden de Media Ukkie Dagen plaats. Dit jaar, Tijdens de Media Ukkie Dagen van 10 t/m 17 april 2026 wordt er aandacht gevraagd voor mediaopvoeding van kinderen van 0 t/m 6 jaar. Dit jaar is het thema: Kleuren, kijken, kletsen. Landelijk worden er in het kader van de Media Ukkie Dagen veel activiteiten georganiseerd.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 name="Google Shape;10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nl"/>
              <a:t>In de eerste jaren van een kind gebeurt er ontzettend veel. Ze leren praten, lopen en gevarieerd eten. En ze groeien op met digitale media. Je kind hierin goed begeleiden, kan best lastig zijn. </a:t>
            </a:r>
            <a:endParaRPr/>
          </a:p>
          <a:p>
            <a:pPr marL="0" lvl="0" indent="0" algn="l" rtl="0">
              <a:spcBef>
                <a:spcPts val="0"/>
              </a:spcBef>
              <a:spcAft>
                <a:spcPts val="0"/>
              </a:spcAft>
              <a:buClr>
                <a:schemeClr val="dk1"/>
              </a:buClr>
              <a:buSzPts val="1100"/>
              <a:buFont typeface="Arial"/>
              <a:buNone/>
            </a:pPr>
            <a:r>
              <a:rPr lang="nl"/>
              <a:t> </a:t>
            </a:r>
            <a:endParaRPr/>
          </a:p>
          <a:p>
            <a:pPr marL="0" lvl="0" indent="0" algn="l" rtl="0">
              <a:spcBef>
                <a:spcPts val="0"/>
              </a:spcBef>
              <a:spcAft>
                <a:spcPts val="0"/>
              </a:spcAft>
              <a:buSzPts val="1100"/>
              <a:buNone/>
            </a:pPr>
            <a:r>
              <a:rPr lang="nl"/>
              <a:t>Media hebben mooie kanten en zijn leerzaam en leuk voor jou en je kind. Maar wanneer is het genoeg? Hoe kies je geschikte filmpjes, spelletjes of apps? En hoe kun je samen op een leuke en leerzame manier met media bezig zijn?</a:t>
            </a:r>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nl"/>
              <a:t>Dit zijn vragen waar veel ouders, opvoeders en professionals mee bezig zijn. Gelukkig hoef je niet in je eentje alle antwoorden te vinden. Tijdens de Media Ukkie Dagen krijg je van 10 t/m 17 april 2026 inspiratie, praktische tips, handige tools en kleurrijke materialen van verschillende experts. Zo kun je samen met je kind kleuren, kijken en kletsen over media. </a:t>
            </a:r>
            <a:endParaRPr/>
          </a:p>
          <a:p>
            <a:pPr marL="0" lvl="0" indent="0" algn="l" rtl="0">
              <a:spcBef>
                <a:spcPts val="0"/>
              </a:spcBef>
              <a:spcAft>
                <a:spcPts val="0"/>
              </a:spcAft>
              <a:buClr>
                <a:schemeClr val="dk1"/>
              </a:buClr>
              <a:buSzPts val="1100"/>
              <a:buFont typeface="Arial"/>
              <a:buNone/>
            </a:pPr>
            <a:r>
              <a:rPr lang="nl"/>
              <a:t> </a:t>
            </a:r>
            <a:endParaRPr/>
          </a:p>
          <a:p>
            <a:pPr marL="0" lvl="0" indent="0" algn="l" rtl="0">
              <a:spcBef>
                <a:spcPts val="0"/>
              </a:spcBef>
              <a:spcAft>
                <a:spcPts val="0"/>
              </a:spcAft>
              <a:buClr>
                <a:schemeClr val="dk1"/>
              </a:buClr>
              <a:buSzPts val="1100"/>
              <a:buFont typeface="Arial"/>
              <a:buNone/>
            </a:pPr>
            <a:r>
              <a:rPr lang="nl"/>
              <a:t>De Media Ukkie Dagen: kleuren, kijken, kletsen </a:t>
            </a:r>
            <a:endParaRPr sz="1200" b="1">
              <a:solidFill>
                <a:srgbClr val="FFFFFF"/>
              </a:solidFill>
              <a:highlight>
                <a:srgbClr val="388FCB"/>
              </a:highlight>
            </a:endParaRPr>
          </a:p>
          <a:p>
            <a:pPr marL="0" lvl="0" indent="0" algn="l" rtl="0">
              <a:lnSpc>
                <a:spcPct val="100000"/>
              </a:lnSpc>
              <a:spcBef>
                <a:spcPts val="0"/>
              </a:spcBef>
              <a:spcAft>
                <a:spcPts val="0"/>
              </a:spcAft>
              <a:buSzPts val="1400"/>
              <a:buNone/>
            </a:pPr>
            <a:endParaRPr sz="1050">
              <a:solidFill>
                <a:schemeClr val="dk1"/>
              </a:solidFill>
              <a:latin typeface="Rubik"/>
              <a:ea typeface="Rubik"/>
              <a:cs typeface="Rubik"/>
              <a:sym typeface="Rubik"/>
            </a:endParaRPr>
          </a:p>
          <a:p>
            <a:pPr marL="0" lvl="0" indent="0" algn="l" rtl="0">
              <a:lnSpc>
                <a:spcPct val="100000"/>
              </a:lnSpc>
              <a:spcBef>
                <a:spcPts val="0"/>
              </a:spcBef>
              <a:spcAft>
                <a:spcPts val="0"/>
              </a:spcAft>
              <a:buSzPts val="1400"/>
              <a:buNone/>
            </a:pPr>
            <a:endParaRPr sz="1050">
              <a:solidFill>
                <a:schemeClr val="dk1"/>
              </a:solidFill>
              <a:latin typeface="Rubik"/>
              <a:ea typeface="Rubik"/>
              <a:cs typeface="Rubik"/>
              <a:sym typeface="Rubik"/>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8" name="Google Shape;10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3be1dbf3e18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 name="Google Shape;125;g3be1dbf3e18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be1dbf3e18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g3be1dbf3e18_0_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be1dbf3e18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 name="Google Shape;141;g3be1dbf3e18_0_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be1dbf3e18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9" name="Google Shape;149;g3be1dbf3e18_0_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be1dbf3e18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g3be1dbf3e18_0_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be1dbf3e18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5" name="Google Shape;165;g3be1dbf3e18_0_8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be1dbf3e18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 name="Google Shape;173;g3be1dbf3e18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be1dbf3e18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1" name="Google Shape;181;g3be1dbf3e18_0_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be1dbf3e18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9" name="Google Shape;189;g3be1dbf3e18_0_10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282d8b4fb8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g3282d8b4fb8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be1dbf3e18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1" name="Google Shape;201;g3be1dbf3e18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be1dbf3e18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5" name="Google Shape;205;g3be1dbf3e18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be1dbf3e18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g3be1dbf3e18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3" name="Google Shape;213;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nl"/>
              <a:t>Campagnewebsite als verzamelplek van alle informatie en activiteiten.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6" name="Google Shape;22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17"/>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17"/>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18"/>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1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20"/>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20"/>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22"/>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22"/>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23"/>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24"/>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24"/>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24"/>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24"/>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25"/>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26"/>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6"/>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Ruit 1">
  <p:cSld name="BLANK_1">
    <p:spTree>
      <p:nvGrpSpPr>
        <p:cNvPr id="1" name="Shape 50"/>
        <p:cNvGrpSpPr/>
        <p:nvPr/>
      </p:nvGrpSpPr>
      <p:grpSpPr>
        <a:xfrm>
          <a:off x="0" y="0"/>
          <a:ext cx="0" cy="0"/>
          <a:chOff x="0" y="0"/>
          <a:chExt cx="0" cy="0"/>
        </a:xfrm>
      </p:grpSpPr>
      <p:pic>
        <p:nvPicPr>
          <p:cNvPr id="51" name="Google Shape;51;p28"/>
          <p:cNvPicPr preferRelativeResize="0"/>
          <p:nvPr/>
        </p:nvPicPr>
        <p:blipFill rotWithShape="1">
          <a:blip r:embed="rId2">
            <a:alphaModFix/>
          </a:blip>
          <a:srcRect/>
          <a:stretch/>
        </p:blipFill>
        <p:spPr>
          <a:xfrm>
            <a:off x="4588616" y="449825"/>
            <a:ext cx="2162608" cy="2436494"/>
          </a:xfrm>
          <a:prstGeom prst="rect">
            <a:avLst/>
          </a:prstGeom>
          <a:noFill/>
          <a:ln>
            <a:noFill/>
          </a:ln>
        </p:spPr>
      </p:pic>
      <p:pic>
        <p:nvPicPr>
          <p:cNvPr id="52" name="Google Shape;52;p28"/>
          <p:cNvPicPr preferRelativeResize="0"/>
          <p:nvPr/>
        </p:nvPicPr>
        <p:blipFill rotWithShape="1">
          <a:blip r:embed="rId2">
            <a:alphaModFix/>
          </a:blip>
          <a:srcRect/>
          <a:stretch/>
        </p:blipFill>
        <p:spPr>
          <a:xfrm>
            <a:off x="3473481" y="2385932"/>
            <a:ext cx="2162608" cy="2436494"/>
          </a:xfrm>
          <a:prstGeom prst="rect">
            <a:avLst/>
          </a:prstGeom>
          <a:noFill/>
          <a:ln>
            <a:noFill/>
          </a:ln>
        </p:spPr>
      </p:pic>
      <p:pic>
        <p:nvPicPr>
          <p:cNvPr id="53" name="Google Shape;53;p28"/>
          <p:cNvPicPr preferRelativeResize="0"/>
          <p:nvPr/>
        </p:nvPicPr>
        <p:blipFill rotWithShape="1">
          <a:blip r:embed="rId2">
            <a:alphaModFix/>
          </a:blip>
          <a:srcRect/>
          <a:stretch/>
        </p:blipFill>
        <p:spPr>
          <a:xfrm>
            <a:off x="2353625" y="449825"/>
            <a:ext cx="2162608" cy="2436494"/>
          </a:xfrm>
          <a:prstGeom prst="rect">
            <a:avLst/>
          </a:prstGeom>
          <a:noFill/>
          <a:ln>
            <a:noFill/>
          </a:ln>
        </p:spPr>
      </p:pic>
      <p:sp>
        <p:nvSpPr>
          <p:cNvPr id="54" name="Google Shape;54;p28"/>
          <p:cNvSpPr txBox="1">
            <a:spLocks noGrp="1"/>
          </p:cNvSpPr>
          <p:nvPr>
            <p:ph type="title"/>
          </p:nvPr>
        </p:nvSpPr>
        <p:spPr>
          <a:xfrm>
            <a:off x="2388600" y="792000"/>
            <a:ext cx="2076000" cy="1793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55" name="Google Shape;55;p28"/>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
        <p:nvSpPr>
          <p:cNvPr id="56" name="Google Shape;56;p28"/>
          <p:cNvSpPr txBox="1">
            <a:spLocks noGrp="1"/>
          </p:cNvSpPr>
          <p:nvPr>
            <p:ph type="title" idx="2"/>
          </p:nvPr>
        </p:nvSpPr>
        <p:spPr>
          <a:xfrm>
            <a:off x="4620600" y="792000"/>
            <a:ext cx="2076000" cy="1793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sp>
        <p:nvSpPr>
          <p:cNvPr id="57" name="Google Shape;57;p28"/>
          <p:cNvSpPr txBox="1">
            <a:spLocks noGrp="1"/>
          </p:cNvSpPr>
          <p:nvPr>
            <p:ph type="title" idx="3"/>
          </p:nvPr>
        </p:nvSpPr>
        <p:spPr>
          <a:xfrm>
            <a:off x="3515400" y="2719925"/>
            <a:ext cx="2076000" cy="1793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2100"/>
              <a:buNone/>
              <a:defRPr sz="21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pic>
        <p:nvPicPr>
          <p:cNvPr id="58" name="Google Shape;58;p28"/>
          <p:cNvPicPr preferRelativeResize="0"/>
          <p:nvPr/>
        </p:nvPicPr>
        <p:blipFill rotWithShape="1">
          <a:blip r:embed="rId3">
            <a:alphaModFix/>
          </a:blip>
          <a:srcRect/>
          <a:stretch/>
        </p:blipFill>
        <p:spPr>
          <a:xfrm>
            <a:off x="241725" y="4587850"/>
            <a:ext cx="1096724" cy="3936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Ruit aqua">
  <p:cSld name="BLANK_2_1">
    <p:spTree>
      <p:nvGrpSpPr>
        <p:cNvPr id="1" name="Shape 59"/>
        <p:cNvGrpSpPr/>
        <p:nvPr/>
      </p:nvGrpSpPr>
      <p:grpSpPr>
        <a:xfrm>
          <a:off x="0" y="0"/>
          <a:ext cx="0" cy="0"/>
          <a:chOff x="0" y="0"/>
          <a:chExt cx="0" cy="0"/>
        </a:xfrm>
      </p:grpSpPr>
      <p:sp>
        <p:nvSpPr>
          <p:cNvPr id="60" name="Google Shape;60;p29"/>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pic>
        <p:nvPicPr>
          <p:cNvPr id="61" name="Google Shape;61;p29"/>
          <p:cNvPicPr preferRelativeResize="0"/>
          <p:nvPr/>
        </p:nvPicPr>
        <p:blipFill rotWithShape="1">
          <a:blip r:embed="rId2">
            <a:alphaModFix/>
          </a:blip>
          <a:srcRect/>
          <a:stretch/>
        </p:blipFill>
        <p:spPr>
          <a:xfrm>
            <a:off x="2672400" y="456950"/>
            <a:ext cx="3720349" cy="4191528"/>
          </a:xfrm>
          <a:prstGeom prst="rect">
            <a:avLst/>
          </a:prstGeom>
          <a:noFill/>
          <a:ln>
            <a:noFill/>
          </a:ln>
        </p:spPr>
      </p:pic>
      <p:sp>
        <p:nvSpPr>
          <p:cNvPr id="62" name="Google Shape;62;p29"/>
          <p:cNvSpPr txBox="1">
            <a:spLocks noGrp="1"/>
          </p:cNvSpPr>
          <p:nvPr>
            <p:ph type="title"/>
          </p:nvPr>
        </p:nvSpPr>
        <p:spPr>
          <a:xfrm>
            <a:off x="2636400" y="1348325"/>
            <a:ext cx="3807300" cy="24402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chemeClr val="lt1"/>
              </a:buClr>
              <a:buSzPts val="3200"/>
              <a:buNone/>
              <a:defRPr sz="3200">
                <a:solidFill>
                  <a:schemeClr val="lt1"/>
                </a:solidFill>
              </a:defRPr>
            </a:lvl1pPr>
            <a:lvl2pPr lvl="1"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2pPr>
            <a:lvl3pPr lvl="2"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3pPr>
            <a:lvl4pPr lvl="3"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4pPr>
            <a:lvl5pPr lvl="4"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5pPr>
            <a:lvl6pPr lvl="5"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6pPr>
            <a:lvl7pPr lvl="6"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7pPr>
            <a:lvl8pPr lvl="7"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8pPr>
            <a:lvl9pPr lvl="8" algn="ctr">
              <a:lnSpc>
                <a:spcPct val="100000"/>
              </a:lnSpc>
              <a:spcBef>
                <a:spcPts val="0"/>
              </a:spcBef>
              <a:spcAft>
                <a:spcPts val="0"/>
              </a:spcAft>
              <a:buClr>
                <a:schemeClr val="lt1"/>
              </a:buClr>
              <a:buSzPts val="3200"/>
              <a:buFont typeface="Roboto"/>
              <a:buNone/>
              <a:defRPr sz="3200">
                <a:solidFill>
                  <a:schemeClr val="lt1"/>
                </a:solidFill>
                <a:latin typeface="Roboto"/>
                <a:ea typeface="Roboto"/>
                <a:cs typeface="Roboto"/>
                <a:sym typeface="Roboto"/>
              </a:defRPr>
            </a:lvl9pPr>
          </a:lstStyle>
          <a:p>
            <a:endParaRPr/>
          </a:p>
        </p:txBody>
      </p:sp>
      <p:pic>
        <p:nvPicPr>
          <p:cNvPr id="63" name="Google Shape;63;p29"/>
          <p:cNvPicPr preferRelativeResize="0"/>
          <p:nvPr/>
        </p:nvPicPr>
        <p:blipFill rotWithShape="1">
          <a:blip r:embed="rId3">
            <a:alphaModFix/>
          </a:blip>
          <a:srcRect/>
          <a:stretch/>
        </p:blipFill>
        <p:spPr>
          <a:xfrm>
            <a:off x="241725" y="4587850"/>
            <a:ext cx="1096724" cy="3936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Ruit oranje">
  <p:cSld name="BLANK_2_2">
    <p:spTree>
      <p:nvGrpSpPr>
        <p:cNvPr id="1" name="Shape 64"/>
        <p:cNvGrpSpPr/>
        <p:nvPr/>
      </p:nvGrpSpPr>
      <p:grpSpPr>
        <a:xfrm>
          <a:off x="0" y="0"/>
          <a:ext cx="0" cy="0"/>
          <a:chOff x="0" y="0"/>
          <a:chExt cx="0" cy="0"/>
        </a:xfrm>
      </p:grpSpPr>
      <p:sp>
        <p:nvSpPr>
          <p:cNvPr id="65" name="Google Shape;65;p30"/>
          <p:cNvSpPr txBox="1">
            <a:spLocks noGrp="1"/>
          </p:cNvSpPr>
          <p:nvPr>
            <p:ph type="sldNum" idx="12"/>
          </p:nvPr>
        </p:nvSpPr>
        <p:spPr>
          <a:xfrm>
            <a:off x="8523541" y="4695623"/>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
        <p:nvSpPr>
          <p:cNvPr id="66" name="Google Shape;66;p30"/>
          <p:cNvSpPr txBox="1">
            <a:spLocks noGrp="1"/>
          </p:cNvSpPr>
          <p:nvPr>
            <p:ph type="title"/>
          </p:nvPr>
        </p:nvSpPr>
        <p:spPr>
          <a:xfrm>
            <a:off x="460950" y="1379550"/>
            <a:ext cx="3936900" cy="19485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Clr>
                <a:srgbClr val="000000"/>
              </a:buClr>
              <a:buSzPts val="4200"/>
              <a:buFont typeface="Arial"/>
              <a:buNone/>
              <a:defRPr sz="4200">
                <a:solidFill>
                  <a:srgbClr val="000000"/>
                </a:solidFill>
                <a:latin typeface="Arial"/>
                <a:ea typeface="Arial"/>
                <a:cs typeface="Arial"/>
                <a:sym typeface="Arial"/>
              </a:defRPr>
            </a:lvl1pPr>
            <a:lvl2pPr lvl="1" algn="ctr">
              <a:lnSpc>
                <a:spcPct val="100000"/>
              </a:lnSpc>
              <a:spcBef>
                <a:spcPts val="0"/>
              </a:spcBef>
              <a:spcAft>
                <a:spcPts val="0"/>
              </a:spcAft>
              <a:buClr>
                <a:srgbClr val="000000"/>
              </a:buClr>
              <a:buSzPts val="4200"/>
              <a:buNone/>
              <a:defRPr sz="4200">
                <a:solidFill>
                  <a:srgbClr val="000000"/>
                </a:solidFill>
              </a:defRPr>
            </a:lvl2pPr>
            <a:lvl3pPr lvl="2" algn="ctr">
              <a:lnSpc>
                <a:spcPct val="100000"/>
              </a:lnSpc>
              <a:spcBef>
                <a:spcPts val="0"/>
              </a:spcBef>
              <a:spcAft>
                <a:spcPts val="0"/>
              </a:spcAft>
              <a:buClr>
                <a:srgbClr val="000000"/>
              </a:buClr>
              <a:buSzPts val="4200"/>
              <a:buNone/>
              <a:defRPr sz="4200">
                <a:solidFill>
                  <a:srgbClr val="000000"/>
                </a:solidFill>
              </a:defRPr>
            </a:lvl3pPr>
            <a:lvl4pPr lvl="3" algn="ctr">
              <a:lnSpc>
                <a:spcPct val="100000"/>
              </a:lnSpc>
              <a:spcBef>
                <a:spcPts val="0"/>
              </a:spcBef>
              <a:spcAft>
                <a:spcPts val="0"/>
              </a:spcAft>
              <a:buClr>
                <a:srgbClr val="000000"/>
              </a:buClr>
              <a:buSzPts val="4200"/>
              <a:buNone/>
              <a:defRPr sz="4200">
                <a:solidFill>
                  <a:srgbClr val="000000"/>
                </a:solidFill>
              </a:defRPr>
            </a:lvl4pPr>
            <a:lvl5pPr lvl="4" algn="ctr">
              <a:lnSpc>
                <a:spcPct val="100000"/>
              </a:lnSpc>
              <a:spcBef>
                <a:spcPts val="0"/>
              </a:spcBef>
              <a:spcAft>
                <a:spcPts val="0"/>
              </a:spcAft>
              <a:buClr>
                <a:srgbClr val="000000"/>
              </a:buClr>
              <a:buSzPts val="4200"/>
              <a:buNone/>
              <a:defRPr sz="4200">
                <a:solidFill>
                  <a:srgbClr val="000000"/>
                </a:solidFill>
              </a:defRPr>
            </a:lvl5pPr>
            <a:lvl6pPr lvl="5" algn="ctr">
              <a:lnSpc>
                <a:spcPct val="100000"/>
              </a:lnSpc>
              <a:spcBef>
                <a:spcPts val="0"/>
              </a:spcBef>
              <a:spcAft>
                <a:spcPts val="0"/>
              </a:spcAft>
              <a:buClr>
                <a:srgbClr val="000000"/>
              </a:buClr>
              <a:buSzPts val="4200"/>
              <a:buNone/>
              <a:defRPr sz="4200">
                <a:solidFill>
                  <a:srgbClr val="000000"/>
                </a:solidFill>
              </a:defRPr>
            </a:lvl6pPr>
            <a:lvl7pPr lvl="6" algn="ctr">
              <a:lnSpc>
                <a:spcPct val="100000"/>
              </a:lnSpc>
              <a:spcBef>
                <a:spcPts val="0"/>
              </a:spcBef>
              <a:spcAft>
                <a:spcPts val="0"/>
              </a:spcAft>
              <a:buClr>
                <a:srgbClr val="000000"/>
              </a:buClr>
              <a:buSzPts val="4200"/>
              <a:buNone/>
              <a:defRPr sz="4200">
                <a:solidFill>
                  <a:srgbClr val="000000"/>
                </a:solidFill>
              </a:defRPr>
            </a:lvl7pPr>
            <a:lvl8pPr lvl="7" algn="ctr">
              <a:lnSpc>
                <a:spcPct val="100000"/>
              </a:lnSpc>
              <a:spcBef>
                <a:spcPts val="0"/>
              </a:spcBef>
              <a:spcAft>
                <a:spcPts val="0"/>
              </a:spcAft>
              <a:buClr>
                <a:srgbClr val="000000"/>
              </a:buClr>
              <a:buSzPts val="4200"/>
              <a:buNone/>
              <a:defRPr sz="4200">
                <a:solidFill>
                  <a:srgbClr val="000000"/>
                </a:solidFill>
              </a:defRPr>
            </a:lvl8pPr>
            <a:lvl9pPr lvl="8" algn="ctr">
              <a:lnSpc>
                <a:spcPct val="100000"/>
              </a:lnSpc>
              <a:spcBef>
                <a:spcPts val="0"/>
              </a:spcBef>
              <a:spcAft>
                <a:spcPts val="0"/>
              </a:spcAft>
              <a:buClr>
                <a:srgbClr val="000000"/>
              </a:buClr>
              <a:buSzPts val="4200"/>
              <a:buNone/>
              <a:defRPr sz="4200">
                <a:solidFill>
                  <a:srgbClr val="000000"/>
                </a:solidFill>
              </a:defRPr>
            </a:lvl9pPr>
          </a:lstStyle>
          <a:p>
            <a:endParaRPr/>
          </a:p>
        </p:txBody>
      </p:sp>
      <p:pic>
        <p:nvPicPr>
          <p:cNvPr id="67" name="Google Shape;67;p30"/>
          <p:cNvPicPr preferRelativeResize="0"/>
          <p:nvPr/>
        </p:nvPicPr>
        <p:blipFill rotWithShape="1">
          <a:blip r:embed="rId2">
            <a:alphaModFix/>
          </a:blip>
          <a:srcRect/>
          <a:stretch/>
        </p:blipFill>
        <p:spPr>
          <a:xfrm>
            <a:off x="241725" y="4587850"/>
            <a:ext cx="1096724" cy="3936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1"/>
        <p:cNvGrpSpPr/>
        <p:nvPr/>
      </p:nvGrpSpPr>
      <p:grpSpPr>
        <a:xfrm>
          <a:off x="0" y="0"/>
          <a:ext cx="0" cy="0"/>
          <a:chOff x="0" y="0"/>
          <a:chExt cx="0" cy="0"/>
        </a:xfrm>
      </p:grpSpPr>
      <p:sp>
        <p:nvSpPr>
          <p:cNvPr id="72" name="Google Shape;72;p1"/>
          <p:cNvSpPr txBox="1"/>
          <p:nvPr/>
        </p:nvSpPr>
        <p:spPr>
          <a:xfrm>
            <a:off x="4480800" y="853700"/>
            <a:ext cx="4433400" cy="2154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nl" sz="6400" b="1" i="0" u="none" strike="noStrike" cap="none">
                <a:solidFill>
                  <a:srgbClr val="5DAF00"/>
                </a:solidFill>
                <a:latin typeface="Capriola"/>
                <a:ea typeface="Capriola"/>
                <a:cs typeface="Capriola"/>
                <a:sym typeface="Capriola"/>
              </a:rPr>
              <a:t>Welkom</a:t>
            </a:r>
            <a:endParaRPr sz="6400" b="1" i="0" u="none" strike="noStrike" cap="none">
              <a:solidFill>
                <a:srgbClr val="5DAF00"/>
              </a:solidFill>
              <a:latin typeface="Capriola"/>
              <a:ea typeface="Capriola"/>
              <a:cs typeface="Capriola"/>
              <a:sym typeface="Capriola"/>
            </a:endParaRPr>
          </a:p>
          <a:p>
            <a:pPr marL="0" marR="0" lvl="0" indent="0" algn="ctr" rtl="0">
              <a:lnSpc>
                <a:spcPct val="100000"/>
              </a:lnSpc>
              <a:spcBef>
                <a:spcPts val="0"/>
              </a:spcBef>
              <a:spcAft>
                <a:spcPts val="0"/>
              </a:spcAft>
              <a:buClr>
                <a:srgbClr val="000000"/>
              </a:buClr>
              <a:buSzPts val="4400"/>
              <a:buFont typeface="Arial"/>
              <a:buNone/>
            </a:pPr>
            <a:r>
              <a:rPr lang="nl" sz="6400" b="1" i="0" u="none" strike="noStrike" cap="none">
                <a:solidFill>
                  <a:srgbClr val="5DAF00"/>
                </a:solidFill>
                <a:latin typeface="Capriola"/>
                <a:ea typeface="Capriola"/>
                <a:cs typeface="Capriola"/>
                <a:sym typeface="Capriola"/>
              </a:rPr>
              <a:t>allemaal!</a:t>
            </a:r>
            <a:endParaRPr sz="6400" b="1" i="0" u="none" strike="noStrike" cap="none">
              <a:solidFill>
                <a:srgbClr val="5DAF00"/>
              </a:solidFill>
              <a:latin typeface="Capriola"/>
              <a:ea typeface="Capriola"/>
              <a:cs typeface="Capriola"/>
              <a:sym typeface="Capriola"/>
            </a:endParaRPr>
          </a:p>
        </p:txBody>
      </p:sp>
      <p:pic>
        <p:nvPicPr>
          <p:cNvPr id="73" name="Google Shape;73;p1" title="Gifje met het thema.gif"/>
          <p:cNvPicPr preferRelativeResize="0"/>
          <p:nvPr/>
        </p:nvPicPr>
        <p:blipFill rotWithShape="1">
          <a:blip r:embed="rId4">
            <a:alphaModFix/>
          </a:blip>
          <a:srcRect/>
          <a:stretch/>
        </p:blipFill>
        <p:spPr>
          <a:xfrm>
            <a:off x="70750" y="1109750"/>
            <a:ext cx="4860751" cy="36802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7"/>
        <p:cNvGrpSpPr/>
        <p:nvPr/>
      </p:nvGrpSpPr>
      <p:grpSpPr>
        <a:xfrm>
          <a:off x="0" y="0"/>
          <a:ext cx="0" cy="0"/>
          <a:chOff x="0" y="0"/>
          <a:chExt cx="0" cy="0"/>
        </a:xfrm>
      </p:grpSpPr>
      <p:sp>
        <p:nvSpPr>
          <p:cNvPr id="78" name="Google Shape;78;p2"/>
          <p:cNvSpPr txBox="1"/>
          <p:nvPr/>
        </p:nvSpPr>
        <p:spPr>
          <a:xfrm>
            <a:off x="1103850" y="1971450"/>
            <a:ext cx="6936300" cy="1200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300"/>
              <a:buFont typeface="Arial"/>
              <a:buNone/>
            </a:pPr>
            <a:r>
              <a:rPr lang="nl" sz="3300" b="0" i="0" u="none" strike="noStrike" cap="none">
                <a:solidFill>
                  <a:srgbClr val="1072B9"/>
                </a:solidFill>
                <a:latin typeface="Capriola"/>
                <a:ea typeface="Capriola"/>
                <a:cs typeface="Capriola"/>
                <a:sym typeface="Capriola"/>
              </a:rPr>
              <a:t>We beginnen over een aantal minuten!</a:t>
            </a:r>
            <a:endParaRPr sz="3300" b="0" i="0" u="none" strike="noStrike" cap="none">
              <a:solidFill>
                <a:srgbClr val="1072B9"/>
              </a:solidFill>
              <a:latin typeface="Capriola"/>
              <a:ea typeface="Capriola"/>
              <a:cs typeface="Capriola"/>
              <a:sym typeface="Capriol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2"/>
        <p:cNvGrpSpPr/>
        <p:nvPr/>
      </p:nvGrpSpPr>
      <p:grpSpPr>
        <a:xfrm>
          <a:off x="0" y="0"/>
          <a:ext cx="0" cy="0"/>
          <a:chOff x="0" y="0"/>
          <a:chExt cx="0" cy="0"/>
        </a:xfrm>
      </p:grpSpPr>
      <p:sp>
        <p:nvSpPr>
          <p:cNvPr id="83" name="Google Shape;83;p3"/>
          <p:cNvSpPr txBox="1">
            <a:spLocks noGrp="1"/>
          </p:cNvSpPr>
          <p:nvPr>
            <p:ph type="ctrTitle"/>
          </p:nvPr>
        </p:nvSpPr>
        <p:spPr>
          <a:xfrm>
            <a:off x="311700" y="1120466"/>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Kennismaking</a:t>
            </a:r>
            <a:endParaRPr sz="4000">
              <a:solidFill>
                <a:srgbClr val="1072B9"/>
              </a:solidFill>
              <a:latin typeface="Capriola"/>
              <a:ea typeface="Capriola"/>
              <a:cs typeface="Capriola"/>
              <a:sym typeface="Capriola"/>
            </a:endParaRPr>
          </a:p>
        </p:txBody>
      </p:sp>
      <p:sp>
        <p:nvSpPr>
          <p:cNvPr id="84" name="Google Shape;84;p3"/>
          <p:cNvSpPr txBox="1"/>
          <p:nvPr/>
        </p:nvSpPr>
        <p:spPr>
          <a:xfrm>
            <a:off x="2112600" y="1713066"/>
            <a:ext cx="4918800" cy="1431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2700" b="0" i="0" u="none" strike="noStrike" cap="none">
                <a:solidFill>
                  <a:srgbClr val="5DAF00"/>
                </a:solidFill>
                <a:latin typeface="Rubik"/>
                <a:ea typeface="Rubik"/>
                <a:cs typeface="Rubik"/>
                <a:sym typeface="Rubik"/>
              </a:rPr>
              <a:t>Ik ben….</a:t>
            </a:r>
            <a:br>
              <a:rPr lang="nl" sz="2700" b="0" i="0" u="none" strike="noStrike" cap="none">
                <a:solidFill>
                  <a:srgbClr val="5DAF00"/>
                </a:solidFill>
                <a:latin typeface="Rubik"/>
                <a:ea typeface="Rubik"/>
                <a:cs typeface="Rubik"/>
                <a:sym typeface="Rubik"/>
              </a:rPr>
            </a:br>
            <a:br>
              <a:rPr lang="nl" sz="2700" b="0" i="0" u="none" strike="noStrike" cap="none">
                <a:solidFill>
                  <a:srgbClr val="5DAF00"/>
                </a:solidFill>
                <a:latin typeface="Rubik"/>
                <a:ea typeface="Rubik"/>
                <a:cs typeface="Rubik"/>
                <a:sym typeface="Rubik"/>
              </a:rPr>
            </a:br>
            <a:r>
              <a:rPr lang="nl" sz="2700" b="0" i="0" u="none" strike="noStrike" cap="none">
                <a:solidFill>
                  <a:srgbClr val="5DAF00"/>
                </a:solidFill>
                <a:latin typeface="Rubik"/>
                <a:ea typeface="Rubik"/>
                <a:cs typeface="Rubik"/>
                <a:sym typeface="Rubik"/>
              </a:rPr>
              <a:t>Wie ben jij/zijn jullie?</a:t>
            </a:r>
            <a:endParaRPr sz="2700" b="0" i="0" u="none" strike="noStrike" cap="none">
              <a:solidFill>
                <a:srgbClr val="5DAF00"/>
              </a:solidFill>
              <a:latin typeface="Rubik"/>
              <a:ea typeface="Rubik"/>
              <a:cs typeface="Rubik"/>
              <a:sym typeface="Rubi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4"/>
          <p:cNvSpPr txBox="1"/>
          <p:nvPr/>
        </p:nvSpPr>
        <p:spPr>
          <a:xfrm>
            <a:off x="311700" y="1031844"/>
            <a:ext cx="8520600" cy="646500"/>
          </a:xfrm>
          <a:prstGeom prst="rect">
            <a:avLst/>
          </a:prstGeom>
          <a:noFill/>
          <a:ln>
            <a:noFill/>
          </a:ln>
        </p:spPr>
        <p:txBody>
          <a:bodyPr spcFirstLastPara="1" wrap="square" lIns="91425" tIns="91425" rIns="91425" bIns="91425" anchor="b" anchorCtr="0">
            <a:normAutofit fontScale="90000" lnSpcReduction="20000"/>
          </a:bodyPr>
          <a:lstStyle/>
          <a:p>
            <a:pPr marL="0" marR="0" lvl="0" indent="0" algn="ctr" rtl="0">
              <a:lnSpc>
                <a:spcPct val="100000"/>
              </a:lnSpc>
              <a:spcBef>
                <a:spcPts val="0"/>
              </a:spcBef>
              <a:spcAft>
                <a:spcPts val="0"/>
              </a:spcAft>
              <a:buClr>
                <a:schemeClr val="dk1"/>
              </a:buClr>
              <a:buSzPct val="144444"/>
              <a:buFont typeface="Arial"/>
              <a:buNone/>
            </a:pPr>
            <a:r>
              <a:rPr lang="nl" sz="4000" b="0" i="0" u="none" strike="noStrike" cap="none">
                <a:solidFill>
                  <a:srgbClr val="1072B9"/>
                </a:solidFill>
                <a:latin typeface="Capriola"/>
                <a:ea typeface="Capriola"/>
                <a:cs typeface="Capriola"/>
                <a:sym typeface="Capriola"/>
              </a:rPr>
              <a:t>Programma</a:t>
            </a:r>
            <a:endParaRPr sz="1400" b="0" i="0" u="none" strike="noStrike" cap="none">
              <a:solidFill>
                <a:srgbClr val="1072B9"/>
              </a:solidFill>
              <a:latin typeface="Arial"/>
              <a:ea typeface="Arial"/>
              <a:cs typeface="Arial"/>
              <a:sym typeface="Arial"/>
            </a:endParaRPr>
          </a:p>
        </p:txBody>
      </p:sp>
      <p:sp>
        <p:nvSpPr>
          <p:cNvPr id="90" name="Google Shape;90;p4"/>
          <p:cNvSpPr/>
          <p:nvPr/>
        </p:nvSpPr>
        <p:spPr>
          <a:xfrm>
            <a:off x="5085300" y="2325500"/>
            <a:ext cx="4058700" cy="28179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4"/>
          <p:cNvSpPr txBox="1"/>
          <p:nvPr/>
        </p:nvSpPr>
        <p:spPr>
          <a:xfrm>
            <a:off x="2019011" y="1678353"/>
            <a:ext cx="5106000" cy="232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700"/>
              <a:buFont typeface="Arial"/>
              <a:buNone/>
            </a:pPr>
            <a:br>
              <a:rPr lang="nl" sz="2700" b="0" i="0" u="none" strike="noStrike" cap="none">
                <a:solidFill>
                  <a:srgbClr val="5DAF00"/>
                </a:solidFill>
                <a:latin typeface="Rubik"/>
                <a:ea typeface="Rubik"/>
                <a:cs typeface="Rubik"/>
                <a:sym typeface="Rubik"/>
              </a:rPr>
            </a:br>
            <a:r>
              <a:rPr lang="nl" sz="1600" b="0" i="0" u="none" strike="noStrike" cap="none">
                <a:solidFill>
                  <a:srgbClr val="5DAF00"/>
                </a:solidFill>
                <a:latin typeface="Rubik"/>
                <a:ea typeface="Rubik"/>
                <a:cs typeface="Rubik"/>
                <a:sym typeface="Rubik"/>
              </a:rPr>
              <a:t>1. Wat zijn de Media Ukkie Dagen?</a:t>
            </a:r>
            <a:br>
              <a:rPr lang="nl" sz="1600" b="0" i="0" u="none" strike="noStrike" cap="none">
                <a:solidFill>
                  <a:srgbClr val="5DAF00"/>
                </a:solidFill>
                <a:latin typeface="Rubik"/>
                <a:ea typeface="Rubik"/>
                <a:cs typeface="Rubik"/>
                <a:sym typeface="Rubik"/>
              </a:rPr>
            </a:br>
            <a:r>
              <a:rPr lang="nl" sz="1600" b="0" i="0" u="none" strike="noStrike" cap="none">
                <a:solidFill>
                  <a:srgbClr val="5DAF00"/>
                </a:solidFill>
                <a:latin typeface="Rubik"/>
                <a:ea typeface="Rubik"/>
                <a:cs typeface="Rubik"/>
                <a:sym typeface="Rubik"/>
              </a:rPr>
              <a:t>2. Wat is het thema van deze campagne?</a:t>
            </a:r>
            <a:br>
              <a:rPr lang="nl" sz="1600" b="0" i="0" u="none" strike="noStrike" cap="none">
                <a:solidFill>
                  <a:srgbClr val="5DAF00"/>
                </a:solidFill>
                <a:latin typeface="Rubik"/>
                <a:ea typeface="Rubik"/>
                <a:cs typeface="Rubik"/>
                <a:sym typeface="Rubik"/>
              </a:rPr>
            </a:br>
            <a:r>
              <a:rPr lang="nl" sz="1600" b="0" i="0" u="none" strike="noStrike" cap="none">
                <a:solidFill>
                  <a:srgbClr val="5DAF00"/>
                </a:solidFill>
                <a:latin typeface="Rubik"/>
                <a:ea typeface="Rubik"/>
                <a:cs typeface="Rubik"/>
                <a:sym typeface="Rubik"/>
              </a:rPr>
              <a:t>3. Welke activiteiten, tips en tools zijn beschikbaar?</a:t>
            </a:r>
            <a:endParaRPr sz="1600" b="0" i="0" u="none" strike="noStrike" cap="none">
              <a:solidFill>
                <a:srgbClr val="5DAF00"/>
              </a:solidFill>
              <a:latin typeface="Rubik"/>
              <a:ea typeface="Rubik"/>
              <a:cs typeface="Rubik"/>
              <a:sym typeface="Rubik"/>
            </a:endParaRPr>
          </a:p>
          <a:p>
            <a:pPr marL="0" marR="0" lvl="0" indent="0" algn="l" rtl="0">
              <a:lnSpc>
                <a:spcPct val="100000"/>
              </a:lnSpc>
              <a:spcBef>
                <a:spcPts val="0"/>
              </a:spcBef>
              <a:spcAft>
                <a:spcPts val="0"/>
              </a:spcAft>
              <a:buClr>
                <a:srgbClr val="000000"/>
              </a:buClr>
              <a:buSzPts val="2700"/>
              <a:buFont typeface="Arial"/>
              <a:buNone/>
            </a:pPr>
            <a:r>
              <a:rPr lang="nl" sz="1600" b="0" i="0" u="none" strike="noStrike" cap="none">
                <a:solidFill>
                  <a:srgbClr val="5DAF00"/>
                </a:solidFill>
                <a:latin typeface="Rubik"/>
                <a:ea typeface="Rubik"/>
                <a:cs typeface="Rubik"/>
                <a:sym typeface="Rubik"/>
              </a:rPr>
              <a:t>4. …</a:t>
            </a:r>
            <a:endParaRPr sz="1600" b="0" i="0" u="none" strike="noStrike" cap="none">
              <a:solidFill>
                <a:srgbClr val="5DAF00"/>
              </a:solidFill>
              <a:latin typeface="Rubik"/>
              <a:ea typeface="Rubik"/>
              <a:cs typeface="Rubik"/>
              <a:sym typeface="Rubik"/>
            </a:endParaRPr>
          </a:p>
          <a:p>
            <a:pPr marL="0" marR="0" lvl="0" indent="0" algn="l" rtl="0">
              <a:lnSpc>
                <a:spcPct val="100000"/>
              </a:lnSpc>
              <a:spcBef>
                <a:spcPts val="0"/>
              </a:spcBef>
              <a:spcAft>
                <a:spcPts val="0"/>
              </a:spcAft>
              <a:buClr>
                <a:srgbClr val="000000"/>
              </a:buClr>
              <a:buSzPts val="2700"/>
              <a:buFont typeface="Arial"/>
              <a:buNone/>
            </a:pPr>
            <a:r>
              <a:rPr lang="nl" sz="1600" b="0" i="0" u="none" strike="noStrike" cap="none">
                <a:solidFill>
                  <a:srgbClr val="5DAF00"/>
                </a:solidFill>
                <a:latin typeface="Rubik"/>
                <a:ea typeface="Rubik"/>
                <a:cs typeface="Rubik"/>
                <a:sym typeface="Rubik"/>
              </a:rPr>
              <a:t>5. …</a:t>
            </a:r>
            <a:endParaRPr sz="1600" b="0" i="0" u="none" strike="noStrike" cap="none">
              <a:solidFill>
                <a:srgbClr val="5DAF00"/>
              </a:solidFill>
              <a:latin typeface="Rubik"/>
              <a:ea typeface="Rubik"/>
              <a:cs typeface="Rubik"/>
              <a:sym typeface="Rubik"/>
            </a:endParaRPr>
          </a:p>
          <a:p>
            <a:pPr marL="0" marR="0" lvl="0" indent="0" algn="l" rtl="0">
              <a:lnSpc>
                <a:spcPct val="100000"/>
              </a:lnSpc>
              <a:spcBef>
                <a:spcPts val="0"/>
              </a:spcBef>
              <a:spcAft>
                <a:spcPts val="0"/>
              </a:spcAft>
              <a:buClr>
                <a:srgbClr val="000000"/>
              </a:buClr>
              <a:buSzPts val="2700"/>
              <a:buFont typeface="Arial"/>
              <a:buNone/>
            </a:pPr>
            <a:r>
              <a:rPr lang="nl" sz="1600" b="0" i="0" u="none" strike="noStrike" cap="none">
                <a:solidFill>
                  <a:srgbClr val="5DAF00"/>
                </a:solidFill>
                <a:latin typeface="Rubik"/>
                <a:ea typeface="Rubik"/>
                <a:cs typeface="Rubik"/>
                <a:sym typeface="Rubik"/>
              </a:rPr>
              <a:t>6. …</a:t>
            </a:r>
            <a:endParaRPr sz="1600" b="0" i="0" u="none" strike="noStrike" cap="none">
              <a:solidFill>
                <a:srgbClr val="5DAF00"/>
              </a:solidFill>
              <a:latin typeface="Rubik"/>
              <a:ea typeface="Rubik"/>
              <a:cs typeface="Rubik"/>
              <a:sym typeface="Rubik"/>
            </a:endParaRPr>
          </a:p>
          <a:p>
            <a:pPr marL="0" marR="0" lvl="0" indent="0" algn="l" rtl="0">
              <a:lnSpc>
                <a:spcPct val="100000"/>
              </a:lnSpc>
              <a:spcBef>
                <a:spcPts val="0"/>
              </a:spcBef>
              <a:spcAft>
                <a:spcPts val="0"/>
              </a:spcAft>
              <a:buClr>
                <a:srgbClr val="000000"/>
              </a:buClr>
              <a:buSzPts val="1600"/>
              <a:buFont typeface="Arial"/>
              <a:buNone/>
            </a:pPr>
            <a:r>
              <a:rPr lang="nl" sz="1600" b="0" i="0" u="none" strike="noStrike" cap="none">
                <a:solidFill>
                  <a:srgbClr val="5DAF00"/>
                </a:solidFill>
                <a:latin typeface="Rubik"/>
                <a:ea typeface="Rubik"/>
                <a:cs typeface="Rubik"/>
                <a:sym typeface="Rubik"/>
              </a:rPr>
              <a:t>7.  Vragenrondje</a:t>
            </a:r>
            <a:endParaRPr sz="1600" b="0" i="0" u="none" strike="noStrike" cap="none">
              <a:solidFill>
                <a:srgbClr val="5DAF00"/>
              </a:solidFill>
              <a:latin typeface="Rubik"/>
              <a:ea typeface="Rubik"/>
              <a:cs typeface="Rubik"/>
              <a:sym typeface="Rubi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sp>
        <p:nvSpPr>
          <p:cNvPr id="96" name="Google Shape;96;p5"/>
          <p:cNvSpPr txBox="1"/>
          <p:nvPr/>
        </p:nvSpPr>
        <p:spPr>
          <a:xfrm>
            <a:off x="311700" y="762375"/>
            <a:ext cx="8520600" cy="1005600"/>
          </a:xfrm>
          <a:prstGeom prst="rect">
            <a:avLst/>
          </a:prstGeom>
          <a:noFill/>
          <a:ln>
            <a:noFill/>
          </a:ln>
        </p:spPr>
        <p:txBody>
          <a:bodyPr spcFirstLastPara="1" wrap="square" lIns="91425" tIns="91425" rIns="91425" bIns="91425" anchor="b" anchorCtr="0">
            <a:noAutofit/>
          </a:bodyPr>
          <a:lstStyle/>
          <a:p>
            <a:pPr marL="0" marR="0" lvl="0" indent="0" algn="ctr" rtl="0">
              <a:lnSpc>
                <a:spcPct val="80000"/>
              </a:lnSpc>
              <a:spcBef>
                <a:spcPts val="0"/>
              </a:spcBef>
              <a:spcAft>
                <a:spcPts val="0"/>
              </a:spcAft>
              <a:buClr>
                <a:schemeClr val="dk1"/>
              </a:buClr>
              <a:buSzPts val="3250"/>
              <a:buFont typeface="Arial"/>
              <a:buNone/>
            </a:pPr>
            <a:r>
              <a:rPr lang="nl" sz="3200" b="0" i="0" u="none" strike="noStrike" cap="none">
                <a:solidFill>
                  <a:srgbClr val="1072B9"/>
                </a:solidFill>
                <a:latin typeface="Capriola"/>
                <a:ea typeface="Capriola"/>
                <a:cs typeface="Capriola"/>
                <a:sym typeface="Capriola"/>
              </a:rPr>
              <a:t>Wat zijn de </a:t>
            </a:r>
            <a:endParaRPr sz="3200" b="0" i="0" u="none" strike="noStrike" cap="none">
              <a:solidFill>
                <a:srgbClr val="1072B9"/>
              </a:solidFill>
              <a:latin typeface="Capriola"/>
              <a:ea typeface="Capriola"/>
              <a:cs typeface="Capriola"/>
              <a:sym typeface="Capriola"/>
            </a:endParaRPr>
          </a:p>
          <a:p>
            <a:pPr marL="0" marR="0" lvl="0" indent="0" algn="ctr" rtl="0">
              <a:lnSpc>
                <a:spcPct val="80000"/>
              </a:lnSpc>
              <a:spcBef>
                <a:spcPts val="0"/>
              </a:spcBef>
              <a:spcAft>
                <a:spcPts val="0"/>
              </a:spcAft>
              <a:buClr>
                <a:schemeClr val="dk1"/>
              </a:buClr>
              <a:buSzPts val="3250"/>
              <a:buFont typeface="Arial"/>
              <a:buNone/>
            </a:pPr>
            <a:r>
              <a:rPr lang="nl" sz="3200" b="0" i="0" u="none" strike="noStrike" cap="none">
                <a:solidFill>
                  <a:srgbClr val="1072B9"/>
                </a:solidFill>
                <a:latin typeface="Capriola"/>
                <a:ea typeface="Capriola"/>
                <a:cs typeface="Capriola"/>
                <a:sym typeface="Capriola"/>
              </a:rPr>
              <a:t>Media Ukkie Dagen?</a:t>
            </a:r>
            <a:endParaRPr sz="3200" b="0" i="0" u="none" strike="noStrike" cap="none">
              <a:solidFill>
                <a:srgbClr val="1072B9"/>
              </a:solidFill>
              <a:latin typeface="Arial"/>
              <a:ea typeface="Arial"/>
              <a:cs typeface="Arial"/>
              <a:sym typeface="Arial"/>
            </a:endParaRPr>
          </a:p>
        </p:txBody>
      </p:sp>
      <p:sp>
        <p:nvSpPr>
          <p:cNvPr id="97" name="Google Shape;97;p5"/>
          <p:cNvSpPr txBox="1"/>
          <p:nvPr/>
        </p:nvSpPr>
        <p:spPr>
          <a:xfrm>
            <a:off x="903600" y="2005800"/>
            <a:ext cx="7336800" cy="1893900"/>
          </a:xfrm>
          <a:prstGeom prst="rect">
            <a:avLst/>
          </a:prstGeom>
          <a:noFill/>
          <a:ln>
            <a:noFill/>
          </a:ln>
        </p:spPr>
        <p:txBody>
          <a:bodyPr spcFirstLastPara="1" wrap="square" lIns="91425" tIns="91425" rIns="91425" bIns="91425" anchor="t" anchorCtr="0">
            <a:noAutofit/>
          </a:bodyPr>
          <a:lstStyle/>
          <a:p>
            <a:pPr marL="457200" marR="0" lvl="0" indent="-311150" algn="l" rtl="0">
              <a:lnSpc>
                <a:spcPct val="100000"/>
              </a:lnSpc>
              <a:spcBef>
                <a:spcPts val="0"/>
              </a:spcBef>
              <a:spcAft>
                <a:spcPts val="0"/>
              </a:spcAft>
              <a:buClr>
                <a:srgbClr val="1072B9"/>
              </a:buClr>
              <a:buSzPts val="1300"/>
              <a:buFont typeface="Rubik"/>
              <a:buChar char="●"/>
            </a:pPr>
            <a:r>
              <a:rPr lang="nl" sz="1300" b="0" i="0" u="none" strike="noStrike" cap="none">
                <a:solidFill>
                  <a:srgbClr val="1072B9"/>
                </a:solidFill>
                <a:latin typeface="Rubik"/>
                <a:ea typeface="Rubik"/>
                <a:cs typeface="Rubik"/>
                <a:sym typeface="Rubik"/>
              </a:rPr>
              <a:t>10 t/m 17  april </a:t>
            </a:r>
            <a:br>
              <a:rPr lang="nl" sz="1300" b="0" i="0" u="none" strike="noStrike" cap="none">
                <a:solidFill>
                  <a:srgbClr val="1072B9"/>
                </a:solidFill>
                <a:latin typeface="Rubik"/>
                <a:ea typeface="Rubik"/>
                <a:cs typeface="Rubik"/>
                <a:sym typeface="Rubik"/>
              </a:rPr>
            </a:br>
            <a:endParaRPr sz="1300" b="0" i="0" u="none" strike="noStrike" cap="none">
              <a:solidFill>
                <a:srgbClr val="1072B9"/>
              </a:solidFill>
              <a:latin typeface="Rubik"/>
              <a:ea typeface="Rubik"/>
              <a:cs typeface="Rubik"/>
              <a:sym typeface="Rubik"/>
            </a:endParaRPr>
          </a:p>
          <a:p>
            <a:pPr marL="457200" marR="0" lvl="0" indent="-311150" algn="l" rtl="0">
              <a:lnSpc>
                <a:spcPct val="100000"/>
              </a:lnSpc>
              <a:spcBef>
                <a:spcPts val="0"/>
              </a:spcBef>
              <a:spcAft>
                <a:spcPts val="0"/>
              </a:spcAft>
              <a:buClr>
                <a:srgbClr val="1072B9"/>
              </a:buClr>
              <a:buSzPts val="1300"/>
              <a:buFont typeface="Rubik"/>
              <a:buChar char="●"/>
            </a:pPr>
            <a:r>
              <a:rPr lang="nl" sz="1300" b="0" i="0" u="none" strike="noStrike" cap="none">
                <a:solidFill>
                  <a:srgbClr val="1072B9"/>
                </a:solidFill>
                <a:latin typeface="Rubik"/>
                <a:ea typeface="Rubik"/>
                <a:cs typeface="Rubik"/>
                <a:sym typeface="Rubik"/>
              </a:rPr>
              <a:t>Tijdens de Media Ukkie Dagen wordt er aandacht gevraagd voor </a:t>
            </a:r>
            <a:br>
              <a:rPr lang="nl" sz="1300" b="0" i="0" u="none" strike="noStrike" cap="none">
                <a:solidFill>
                  <a:srgbClr val="1072B9"/>
                </a:solidFill>
                <a:latin typeface="Rubik"/>
                <a:ea typeface="Rubik"/>
                <a:cs typeface="Rubik"/>
                <a:sym typeface="Rubik"/>
              </a:rPr>
            </a:br>
            <a:r>
              <a:rPr lang="nl" sz="1300" b="0" i="0" u="none" strike="noStrike" cap="none">
                <a:solidFill>
                  <a:srgbClr val="1072B9"/>
                </a:solidFill>
                <a:latin typeface="Rubik"/>
                <a:ea typeface="Rubik"/>
                <a:cs typeface="Rubik"/>
                <a:sym typeface="Rubik"/>
              </a:rPr>
              <a:t>mediawijsheid in de opvoeding van kinderen van 0 t/m 6 jaar.</a:t>
            </a:r>
            <a:endParaRPr sz="1100" b="0" i="0" u="none" strike="noStrike" cap="none">
              <a:solidFill>
                <a:srgbClr val="1072B9"/>
              </a:solidFill>
              <a:latin typeface="Arial"/>
              <a:ea typeface="Arial"/>
              <a:cs typeface="Arial"/>
              <a:sym typeface="Arial"/>
            </a:endParaRPr>
          </a:p>
          <a:p>
            <a:pPr marL="914400" marR="0" lvl="0" indent="0" algn="l" rtl="0">
              <a:lnSpc>
                <a:spcPct val="100000"/>
              </a:lnSpc>
              <a:spcBef>
                <a:spcPts val="0"/>
              </a:spcBef>
              <a:spcAft>
                <a:spcPts val="0"/>
              </a:spcAft>
              <a:buClr>
                <a:schemeClr val="dk2"/>
              </a:buClr>
              <a:buSzPts val="2800"/>
              <a:buFont typeface="Arial"/>
              <a:buNone/>
            </a:pPr>
            <a:endParaRPr sz="1300" b="0" i="0" u="none" strike="noStrike" cap="none">
              <a:solidFill>
                <a:srgbClr val="1072B9"/>
              </a:solidFill>
              <a:latin typeface="Rubik"/>
              <a:ea typeface="Rubik"/>
              <a:cs typeface="Rubik"/>
              <a:sym typeface="Rubik"/>
            </a:endParaRPr>
          </a:p>
          <a:p>
            <a:pPr marL="457200" marR="0" lvl="0" indent="-311150" algn="l" rtl="0">
              <a:lnSpc>
                <a:spcPct val="100000"/>
              </a:lnSpc>
              <a:spcBef>
                <a:spcPts val="0"/>
              </a:spcBef>
              <a:spcAft>
                <a:spcPts val="0"/>
              </a:spcAft>
              <a:buClr>
                <a:srgbClr val="1072B9"/>
              </a:buClr>
              <a:buSzPts val="1300"/>
              <a:buFont typeface="Rubik"/>
              <a:buChar char="●"/>
            </a:pPr>
            <a:r>
              <a:rPr lang="nl" sz="1300" b="0" i="0" u="none" strike="noStrike" cap="none">
                <a:solidFill>
                  <a:srgbClr val="1072B9"/>
                </a:solidFill>
                <a:latin typeface="Rubik"/>
                <a:ea typeface="Rubik"/>
                <a:cs typeface="Rubik"/>
                <a:sym typeface="Rubik"/>
              </a:rPr>
              <a:t>Dit jaar is het thema: </a:t>
            </a:r>
            <a:r>
              <a:rPr lang="nl" sz="1300" b="1" i="0" u="none" strike="noStrike" cap="none">
                <a:solidFill>
                  <a:srgbClr val="1072B9"/>
                </a:solidFill>
                <a:latin typeface="Rubik"/>
                <a:ea typeface="Rubik"/>
                <a:cs typeface="Rubik"/>
                <a:sym typeface="Rubik"/>
              </a:rPr>
              <a:t>Kleuren, kijken, kletsen</a:t>
            </a:r>
            <a:endParaRPr sz="1100" b="0" i="0" u="none" strike="noStrike" cap="none">
              <a:solidFill>
                <a:srgbClr val="1072B9"/>
              </a:solidFill>
              <a:latin typeface="Arial"/>
              <a:ea typeface="Arial"/>
              <a:cs typeface="Arial"/>
              <a:sym typeface="Arial"/>
            </a:endParaRPr>
          </a:p>
          <a:p>
            <a:pPr marL="127000" marR="0" lvl="0" indent="0" algn="l" rtl="0">
              <a:lnSpc>
                <a:spcPct val="100000"/>
              </a:lnSpc>
              <a:spcBef>
                <a:spcPts val="0"/>
              </a:spcBef>
              <a:spcAft>
                <a:spcPts val="0"/>
              </a:spcAft>
              <a:buClr>
                <a:schemeClr val="dk2"/>
              </a:buClr>
              <a:buSzPts val="1600"/>
              <a:buFont typeface="Arial"/>
              <a:buNone/>
            </a:pPr>
            <a:endParaRPr sz="1300" b="0" i="0" u="none" strike="noStrike" cap="none">
              <a:solidFill>
                <a:srgbClr val="1072B9"/>
              </a:solidFill>
              <a:latin typeface="Rubik"/>
              <a:ea typeface="Rubik"/>
              <a:cs typeface="Rubik"/>
              <a:sym typeface="Rubik"/>
            </a:endParaRPr>
          </a:p>
          <a:p>
            <a:pPr marL="457200" marR="0" lvl="0" indent="-311150" algn="l" rtl="0">
              <a:lnSpc>
                <a:spcPct val="100000"/>
              </a:lnSpc>
              <a:spcBef>
                <a:spcPts val="0"/>
              </a:spcBef>
              <a:spcAft>
                <a:spcPts val="0"/>
              </a:spcAft>
              <a:buClr>
                <a:srgbClr val="1072B9"/>
              </a:buClr>
              <a:buSzPts val="1300"/>
              <a:buFont typeface="Rubik"/>
              <a:buChar char="●"/>
            </a:pPr>
            <a:r>
              <a:rPr lang="nl" sz="1300" b="0" i="0" u="none" strike="noStrike" cap="none">
                <a:solidFill>
                  <a:srgbClr val="1072B9"/>
                </a:solidFill>
                <a:latin typeface="Rubik"/>
                <a:ea typeface="Rubik"/>
                <a:cs typeface="Rubik"/>
                <a:sym typeface="Rubik"/>
              </a:rPr>
              <a:t>Tijdens de Media Ukkie Dagen worden er door het hele land activiteiten georganiseerd </a:t>
            </a:r>
            <a:endParaRPr sz="1600" b="0" i="0" u="none" strike="noStrike" cap="none">
              <a:solidFill>
                <a:srgbClr val="1072B9"/>
              </a:solidFill>
              <a:latin typeface="Rubik"/>
              <a:ea typeface="Rubik"/>
              <a:cs typeface="Rubik"/>
              <a:sym typeface="Rubik"/>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102" name="Google Shape;102;p6"/>
          <p:cNvSpPr txBox="1"/>
          <p:nvPr/>
        </p:nvSpPr>
        <p:spPr>
          <a:xfrm>
            <a:off x="1412725" y="2081700"/>
            <a:ext cx="63159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6"/>
          <p:cNvSpPr txBox="1"/>
          <p:nvPr/>
        </p:nvSpPr>
        <p:spPr>
          <a:xfrm>
            <a:off x="79081" y="1417400"/>
            <a:ext cx="8520600" cy="9081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Clr>
                <a:schemeClr val="dk1"/>
              </a:buClr>
              <a:buSzPct val="40740"/>
              <a:buFont typeface="Arial"/>
              <a:buNone/>
            </a:pPr>
            <a:r>
              <a:rPr lang="nl" sz="2700" b="0" i="0" u="none" strike="noStrike" cap="none">
                <a:solidFill>
                  <a:srgbClr val="5DAF00"/>
                </a:solidFill>
                <a:latin typeface="Rubik"/>
                <a:ea typeface="Rubik"/>
                <a:cs typeface="Rubik"/>
                <a:sym typeface="Rubik"/>
              </a:rPr>
              <a:t>Insteek thema</a:t>
            </a:r>
            <a:endParaRPr sz="3574" b="0" i="0" u="none" strike="noStrike" cap="none">
              <a:solidFill>
                <a:srgbClr val="5DAF00"/>
              </a:solidFill>
              <a:latin typeface="Rubik"/>
              <a:ea typeface="Rubik"/>
              <a:cs typeface="Rubik"/>
              <a:sym typeface="Rubik"/>
            </a:endParaRPr>
          </a:p>
          <a:p>
            <a:pPr marL="0" marR="0" lvl="0" indent="0" algn="l" rtl="0">
              <a:lnSpc>
                <a:spcPct val="115000"/>
              </a:lnSpc>
              <a:spcBef>
                <a:spcPts val="0"/>
              </a:spcBef>
              <a:spcAft>
                <a:spcPts val="0"/>
              </a:spcAft>
              <a:buClr>
                <a:schemeClr val="dk1"/>
              </a:buClr>
              <a:buSzPct val="100000"/>
              <a:buFont typeface="Arial"/>
              <a:buNone/>
            </a:pPr>
            <a:endParaRPr sz="1100" b="0" i="0" u="none" strike="noStrike" cap="none">
              <a:solidFill>
                <a:srgbClr val="5DAF00"/>
              </a:solidFill>
              <a:latin typeface="Arial"/>
              <a:ea typeface="Arial"/>
              <a:cs typeface="Arial"/>
              <a:sym typeface="Arial"/>
            </a:endParaRPr>
          </a:p>
          <a:p>
            <a:pPr marL="0" marR="0" lvl="0" indent="0" algn="ctr" rtl="0">
              <a:lnSpc>
                <a:spcPct val="100000"/>
              </a:lnSpc>
              <a:spcBef>
                <a:spcPts val="0"/>
              </a:spcBef>
              <a:spcAft>
                <a:spcPts val="0"/>
              </a:spcAft>
              <a:buClr>
                <a:schemeClr val="dk2"/>
              </a:buClr>
              <a:buSzPct val="100000"/>
              <a:buFont typeface="Arial"/>
              <a:buNone/>
            </a:pPr>
            <a:endParaRPr sz="2800" b="0" i="0" u="none" strike="noStrike" cap="none">
              <a:solidFill>
                <a:srgbClr val="5DAF00"/>
              </a:solidFill>
              <a:latin typeface="Arial"/>
              <a:ea typeface="Arial"/>
              <a:cs typeface="Arial"/>
              <a:sym typeface="Arial"/>
            </a:endParaRPr>
          </a:p>
        </p:txBody>
      </p:sp>
      <p:sp>
        <p:nvSpPr>
          <p:cNvPr id="104" name="Google Shape;104;p6"/>
          <p:cNvSpPr txBox="1"/>
          <p:nvPr/>
        </p:nvSpPr>
        <p:spPr>
          <a:xfrm>
            <a:off x="1445806" y="2208693"/>
            <a:ext cx="6315900" cy="16131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1200"/>
              </a:spcBef>
              <a:spcAft>
                <a:spcPts val="0"/>
              </a:spcAft>
              <a:buClr>
                <a:schemeClr val="dk1"/>
              </a:buClr>
              <a:buSzPts val="1100"/>
              <a:buFont typeface="Arial"/>
              <a:buNone/>
            </a:pPr>
            <a:r>
              <a:rPr lang="nl" sz="1300" b="0" i="0" u="none" strike="noStrike" cap="none" dirty="0">
                <a:solidFill>
                  <a:srgbClr val="1072B9"/>
                </a:solidFill>
                <a:latin typeface="Rubik"/>
                <a:ea typeface="Rubik"/>
                <a:cs typeface="Rubik"/>
                <a:sym typeface="Rubik"/>
              </a:rPr>
              <a:t>In de eerste jaren leren kinderen veel en groeien ze op met digitale media. Goede begeleiding is belangrijk, maar niet altijd makkelijk.</a:t>
            </a:r>
            <a:endParaRPr sz="1300" b="0" i="0" u="none" strike="noStrike" cap="none" dirty="0">
              <a:solidFill>
                <a:srgbClr val="1072B9"/>
              </a:solidFill>
              <a:latin typeface="Rubik"/>
              <a:ea typeface="Rubik"/>
              <a:cs typeface="Rubik"/>
              <a:sym typeface="Rubik"/>
            </a:endParaRPr>
          </a:p>
          <a:p>
            <a:pPr marL="0" marR="0" lvl="0" indent="0" algn="ctr" rtl="0">
              <a:lnSpc>
                <a:spcPct val="115000"/>
              </a:lnSpc>
              <a:spcBef>
                <a:spcPts val="1200"/>
              </a:spcBef>
              <a:spcAft>
                <a:spcPts val="0"/>
              </a:spcAft>
              <a:buClr>
                <a:schemeClr val="dk1"/>
              </a:buClr>
              <a:buSzPts val="1100"/>
              <a:buFont typeface="Arial"/>
              <a:buNone/>
            </a:pPr>
            <a:r>
              <a:rPr lang="nl" sz="1300" b="0" i="0" u="none" strike="noStrike" cap="none" dirty="0">
                <a:solidFill>
                  <a:srgbClr val="1072B9"/>
                </a:solidFill>
                <a:latin typeface="Rubik"/>
                <a:ea typeface="Rubik"/>
                <a:cs typeface="Rubik"/>
                <a:sym typeface="Rubik"/>
              </a:rPr>
              <a:t>Media zijn leuk en leerzaam, maar hoeveel is genoeg en wat past bij je kind?</a:t>
            </a:r>
            <a:endParaRPr sz="1300" b="0" i="0" u="none" strike="noStrike" cap="none" dirty="0">
              <a:solidFill>
                <a:srgbClr val="1072B9"/>
              </a:solidFill>
              <a:latin typeface="Rubik"/>
              <a:ea typeface="Rubik"/>
              <a:cs typeface="Rubik"/>
              <a:sym typeface="Rubik"/>
            </a:endParaRPr>
          </a:p>
          <a:p>
            <a:pPr marL="0" marR="0" lvl="0" indent="0" algn="ctr" rtl="0">
              <a:lnSpc>
                <a:spcPct val="115000"/>
              </a:lnSpc>
              <a:spcBef>
                <a:spcPts val="1200"/>
              </a:spcBef>
              <a:spcAft>
                <a:spcPts val="1200"/>
              </a:spcAft>
              <a:buClr>
                <a:srgbClr val="000000"/>
              </a:buClr>
              <a:buSzPts val="1300"/>
              <a:buFont typeface="Arial"/>
              <a:buNone/>
            </a:pPr>
            <a:r>
              <a:rPr lang="nl" sz="1300" b="0" i="0" u="none" strike="noStrike" cap="none" dirty="0">
                <a:solidFill>
                  <a:srgbClr val="1072B9"/>
                </a:solidFill>
                <a:latin typeface="Rubik"/>
                <a:ea typeface="Rubik"/>
                <a:cs typeface="Rubik"/>
                <a:sym typeface="Rubik"/>
              </a:rPr>
              <a:t>Tijdens de Media Ukkie Dagen (10 t/m 17 april 2026) krijg je praktische tips, inspiratie en materialen van experts om samen bewust met media bezig te zijn.</a:t>
            </a:r>
            <a:endParaRPr sz="1300" b="0" i="0" u="none" strike="noStrike" cap="none" dirty="0">
              <a:solidFill>
                <a:srgbClr val="1072B9"/>
              </a:solidFill>
              <a:latin typeface="Rubik"/>
              <a:ea typeface="Rubik"/>
              <a:cs typeface="Rubik"/>
              <a:sym typeface="Rubik"/>
            </a:endParaRPr>
          </a:p>
        </p:txBody>
      </p:sp>
      <p:sp>
        <p:nvSpPr>
          <p:cNvPr id="105" name="Google Shape;105;p6"/>
          <p:cNvSpPr txBox="1"/>
          <p:nvPr/>
        </p:nvSpPr>
        <p:spPr>
          <a:xfrm>
            <a:off x="343450" y="874137"/>
            <a:ext cx="8520600" cy="702300"/>
          </a:xfrm>
          <a:prstGeom prst="rect">
            <a:avLst/>
          </a:prstGeom>
          <a:noFill/>
          <a:ln>
            <a:noFill/>
          </a:ln>
        </p:spPr>
        <p:txBody>
          <a:bodyPr spcFirstLastPara="1" wrap="square" lIns="91425" tIns="91425" rIns="91425" bIns="91425" anchor="b" anchorCtr="0">
            <a:normAutofit/>
          </a:bodyPr>
          <a:lstStyle/>
          <a:p>
            <a:pPr marL="0" marR="0" lvl="0" indent="0" algn="ctr" rtl="0">
              <a:lnSpc>
                <a:spcPct val="100000"/>
              </a:lnSpc>
              <a:spcBef>
                <a:spcPts val="0"/>
              </a:spcBef>
              <a:spcAft>
                <a:spcPts val="0"/>
              </a:spcAft>
              <a:buClr>
                <a:schemeClr val="dk1"/>
              </a:buClr>
              <a:buSzPts val="5200"/>
              <a:buFont typeface="Arial"/>
              <a:buNone/>
            </a:pPr>
            <a:r>
              <a:rPr lang="nl" sz="3200" b="0" i="0" u="none" strike="noStrike" cap="none" dirty="0">
                <a:solidFill>
                  <a:srgbClr val="1072B9"/>
                </a:solidFill>
                <a:latin typeface="Capriola"/>
                <a:ea typeface="Capriola"/>
                <a:cs typeface="Capriola"/>
                <a:sym typeface="Capriola"/>
              </a:rPr>
              <a:t>Kleuren, kijken, kletsen</a:t>
            </a:r>
            <a:endParaRPr sz="1400" b="0" i="0" u="none" strike="noStrike" cap="none" dirty="0">
              <a:solidFill>
                <a:srgbClr val="1072B9"/>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
        <p:cNvGrpSpPr/>
        <p:nvPr/>
      </p:nvGrpSpPr>
      <p:grpSpPr>
        <a:xfrm>
          <a:off x="0" y="0"/>
          <a:ext cx="0" cy="0"/>
          <a:chOff x="0" y="0"/>
          <a:chExt cx="0" cy="0"/>
        </a:xfrm>
      </p:grpSpPr>
      <p:sp>
        <p:nvSpPr>
          <p:cNvPr id="110" name="Google Shape;110;p7"/>
          <p:cNvSpPr txBox="1">
            <a:spLocks noGrp="1"/>
          </p:cNvSpPr>
          <p:nvPr>
            <p:ph type="ctrTitle"/>
          </p:nvPr>
        </p:nvSpPr>
        <p:spPr>
          <a:xfrm rot="1780">
            <a:off x="1675494" y="517888"/>
            <a:ext cx="5793001" cy="11073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5200"/>
              <a:buNone/>
            </a:pPr>
            <a:r>
              <a:rPr lang="nl" sz="3200">
                <a:solidFill>
                  <a:srgbClr val="1072B9"/>
                </a:solidFill>
                <a:latin typeface="Capriola"/>
                <a:ea typeface="Capriola"/>
                <a:cs typeface="Capriola"/>
                <a:sym typeface="Capriola"/>
              </a:rPr>
              <a:t>De tips voor thuis</a:t>
            </a:r>
            <a:endParaRPr sz="3200">
              <a:solidFill>
                <a:srgbClr val="1072B9"/>
              </a:solidFill>
              <a:latin typeface="Capriola"/>
              <a:ea typeface="Capriola"/>
              <a:cs typeface="Capriola"/>
              <a:sym typeface="Capriola"/>
            </a:endParaRPr>
          </a:p>
          <a:p>
            <a:pPr marL="0" lvl="0" indent="0" algn="ctr" rtl="0">
              <a:lnSpc>
                <a:spcPct val="100000"/>
              </a:lnSpc>
              <a:spcBef>
                <a:spcPts val="0"/>
              </a:spcBef>
              <a:spcAft>
                <a:spcPts val="0"/>
              </a:spcAft>
              <a:buSzPts val="5200"/>
              <a:buNone/>
            </a:pPr>
            <a:r>
              <a:rPr lang="nl" sz="1800">
                <a:solidFill>
                  <a:srgbClr val="5DAF00"/>
                </a:solidFill>
                <a:latin typeface="Capriola"/>
                <a:ea typeface="Capriola"/>
                <a:cs typeface="Capriola"/>
                <a:sym typeface="Capriola"/>
              </a:rPr>
              <a:t>Beschikbaar in verschillende talen</a:t>
            </a:r>
            <a:endParaRPr sz="1800">
              <a:solidFill>
                <a:srgbClr val="5DAF00"/>
              </a:solidFill>
              <a:latin typeface="Capriola"/>
              <a:ea typeface="Capriola"/>
              <a:cs typeface="Capriola"/>
              <a:sym typeface="Capriola"/>
            </a:endParaRPr>
          </a:p>
          <a:p>
            <a:pPr marL="0" lvl="0" indent="0" algn="ctr" rtl="0">
              <a:lnSpc>
                <a:spcPct val="100000"/>
              </a:lnSpc>
              <a:spcBef>
                <a:spcPts val="0"/>
              </a:spcBef>
              <a:spcAft>
                <a:spcPts val="0"/>
              </a:spcAft>
              <a:buSzPts val="5200"/>
              <a:buNone/>
            </a:pPr>
            <a:r>
              <a:rPr lang="nl" sz="1800" b="1">
                <a:solidFill>
                  <a:srgbClr val="5DAF00"/>
                </a:solidFill>
                <a:latin typeface="Capriola"/>
                <a:ea typeface="Capriola"/>
                <a:cs typeface="Capriola"/>
                <a:sym typeface="Capriola"/>
              </a:rPr>
              <a:t>Tips voor 0-2 jaar en 2-6 jaar</a:t>
            </a:r>
            <a:endParaRPr sz="1800" b="1">
              <a:solidFill>
                <a:srgbClr val="5DAF00"/>
              </a:solidFill>
              <a:latin typeface="Capriola"/>
              <a:ea typeface="Capriola"/>
              <a:cs typeface="Capriola"/>
              <a:sym typeface="Capriola"/>
            </a:endParaRPr>
          </a:p>
        </p:txBody>
      </p:sp>
      <p:pic>
        <p:nvPicPr>
          <p:cNvPr id="111" name="Google Shape;111;p7"/>
          <p:cNvPicPr preferRelativeResize="0"/>
          <p:nvPr/>
        </p:nvPicPr>
        <p:blipFill>
          <a:blip r:embed="rId4">
            <a:alphaModFix/>
          </a:blip>
          <a:srcRect/>
          <a:stretch/>
        </p:blipFill>
        <p:spPr>
          <a:xfrm>
            <a:off x="2696063" y="2584669"/>
            <a:ext cx="1324025" cy="1324025"/>
          </a:xfrm>
          <a:prstGeom prst="rect">
            <a:avLst/>
          </a:prstGeom>
          <a:noFill/>
          <a:ln>
            <a:noFill/>
          </a:ln>
        </p:spPr>
      </p:pic>
      <p:sp>
        <p:nvSpPr>
          <p:cNvPr id="112" name="Google Shape;112;p7"/>
          <p:cNvSpPr txBox="1"/>
          <p:nvPr/>
        </p:nvSpPr>
        <p:spPr>
          <a:xfrm>
            <a:off x="460086" y="3908703"/>
            <a:ext cx="5796000" cy="52319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1100" b="0" i="0" u="none" strike="noStrike" cap="none" dirty="0">
                <a:solidFill>
                  <a:srgbClr val="29265B"/>
                </a:solidFill>
                <a:latin typeface="Capriola" panose="02010603030502060004" pitchFamily="2" charset="77"/>
                <a:ea typeface="Rubik"/>
                <a:cs typeface="Rubik"/>
                <a:sym typeface="Rubik"/>
              </a:rPr>
              <a:t>Check hier de pagina </a:t>
            </a:r>
          </a:p>
          <a:p>
            <a:pPr marL="0" marR="0" lvl="0" indent="0" algn="ctr" rtl="0">
              <a:lnSpc>
                <a:spcPct val="100000"/>
              </a:lnSpc>
              <a:spcBef>
                <a:spcPts val="0"/>
              </a:spcBef>
              <a:spcAft>
                <a:spcPts val="0"/>
              </a:spcAft>
              <a:buClr>
                <a:srgbClr val="000000"/>
              </a:buClr>
              <a:buSzPts val="2700"/>
              <a:buFont typeface="Arial"/>
              <a:buNone/>
            </a:pPr>
            <a:r>
              <a:rPr lang="nl" sz="1100" b="0" i="0" u="none" strike="noStrike" cap="none" dirty="0">
                <a:solidFill>
                  <a:srgbClr val="29265B"/>
                </a:solidFill>
                <a:latin typeface="Capriola" panose="02010603030502060004" pitchFamily="2" charset="77"/>
                <a:ea typeface="Rubik"/>
                <a:cs typeface="Rubik"/>
                <a:sym typeface="Rubik"/>
              </a:rPr>
              <a:t>met de tips</a:t>
            </a:r>
            <a:endParaRPr sz="1100" b="0" i="0" u="none" strike="noStrike" cap="none" dirty="0">
              <a:solidFill>
                <a:srgbClr val="29265B"/>
              </a:solidFill>
              <a:latin typeface="Capriola" panose="02010603030502060004" pitchFamily="2" charset="77"/>
              <a:ea typeface="Rubik"/>
              <a:cs typeface="Rubik"/>
              <a:sym typeface="Rubik"/>
            </a:endParaRPr>
          </a:p>
        </p:txBody>
      </p:sp>
      <p:sp>
        <p:nvSpPr>
          <p:cNvPr id="113" name="Google Shape;113;p7"/>
          <p:cNvSpPr/>
          <p:nvPr/>
        </p:nvSpPr>
        <p:spPr>
          <a:xfrm>
            <a:off x="5085300" y="2325500"/>
            <a:ext cx="4058700" cy="28179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4" name="Google Shape;114;p7" title="De tips.mud26.png"/>
          <p:cNvPicPr preferRelativeResize="0"/>
          <p:nvPr/>
        </p:nvPicPr>
        <p:blipFill rotWithShape="1">
          <a:blip r:embed="rId5">
            <a:alphaModFix/>
          </a:blip>
          <a:srcRect/>
          <a:stretch/>
        </p:blipFill>
        <p:spPr>
          <a:xfrm>
            <a:off x="4710826" y="1216264"/>
            <a:ext cx="3847624" cy="38476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sp>
        <p:nvSpPr>
          <p:cNvPr id="119" name="Google Shape;119;p8"/>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1</a:t>
            </a:r>
            <a:endParaRPr sz="4000">
              <a:solidFill>
                <a:srgbClr val="1072B9"/>
              </a:solidFill>
              <a:latin typeface="Capriola"/>
              <a:ea typeface="Capriola"/>
              <a:cs typeface="Capriola"/>
              <a:sym typeface="Capriola"/>
            </a:endParaRPr>
          </a:p>
        </p:txBody>
      </p:sp>
      <p:sp>
        <p:nvSpPr>
          <p:cNvPr id="120" name="Google Shape;120;p8"/>
          <p:cNvSpPr txBox="1"/>
          <p:nvPr/>
        </p:nvSpPr>
        <p:spPr>
          <a:xfrm>
            <a:off x="1071900" y="1909850"/>
            <a:ext cx="7000200" cy="1015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nl" sz="2700" b="0" i="0" u="none" strike="noStrike" cap="none">
                <a:solidFill>
                  <a:srgbClr val="5DAF00"/>
                </a:solidFill>
                <a:latin typeface="Rubik"/>
                <a:ea typeface="Rubik"/>
                <a:cs typeface="Rubik"/>
                <a:sym typeface="Rubik"/>
              </a:rPr>
              <a:t>Kies voor iets anders</a:t>
            </a:r>
            <a:endParaRPr sz="2700" b="0" i="0" u="none" strike="noStrike" cap="none">
              <a:solidFill>
                <a:srgbClr val="5DAF00"/>
              </a:solidFill>
              <a:latin typeface="Rubik"/>
              <a:ea typeface="Rubik"/>
              <a:cs typeface="Rubik"/>
              <a:sym typeface="Rubik"/>
            </a:endParaRPr>
          </a:p>
          <a:p>
            <a:pPr marL="0" marR="0" lvl="0" indent="0" algn="ctr" rtl="0">
              <a:lnSpc>
                <a:spcPct val="100000"/>
              </a:lnSpc>
              <a:spcBef>
                <a:spcPts val="0"/>
              </a:spcBef>
              <a:spcAft>
                <a:spcPts val="0"/>
              </a:spcAft>
              <a:buClr>
                <a:schemeClr val="dk1"/>
              </a:buClr>
              <a:buSzPts val="1100"/>
              <a:buFont typeface="Arial"/>
              <a:buNone/>
            </a:pPr>
            <a:r>
              <a:rPr lang="nl" sz="2700" b="0" i="0" u="none" strike="noStrike" cap="none">
                <a:solidFill>
                  <a:srgbClr val="5DAF00"/>
                </a:solidFill>
                <a:latin typeface="Rubik"/>
                <a:ea typeface="Rubik"/>
                <a:cs typeface="Rubik"/>
                <a:sym typeface="Rubik"/>
              </a:rPr>
              <a:t>dan een filmpje</a:t>
            </a:r>
            <a:endParaRPr sz="2700" b="0" i="0" u="none" strike="noStrike" cap="none">
              <a:solidFill>
                <a:srgbClr val="5DAF00"/>
              </a:solidFill>
              <a:latin typeface="Rubik"/>
              <a:ea typeface="Rubik"/>
              <a:cs typeface="Rubik"/>
              <a:sym typeface="Rubik"/>
            </a:endParaRPr>
          </a:p>
        </p:txBody>
      </p:sp>
      <p:sp>
        <p:nvSpPr>
          <p:cNvPr id="121" name="Google Shape;121;p8"/>
          <p:cNvSpPr txBox="1"/>
          <p:nvPr/>
        </p:nvSpPr>
        <p:spPr>
          <a:xfrm>
            <a:off x="445350" y="2998225"/>
            <a:ext cx="8253300" cy="13776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Clr>
                <a:schemeClr val="dk1"/>
              </a:buClr>
              <a:buSzPts val="1100"/>
              <a:buFont typeface="Arial"/>
              <a:buNone/>
            </a:pPr>
            <a:r>
              <a:rPr lang="nl" sz="1500" b="0" i="0" u="none" strike="noStrike" cap="none">
                <a:solidFill>
                  <a:schemeClr val="dk1"/>
                </a:solidFill>
                <a:latin typeface="Rubik"/>
                <a:ea typeface="Rubik"/>
                <a:cs typeface="Rubik"/>
                <a:sym typeface="Rubik"/>
              </a:rPr>
              <a:t>Lees een verhaal voor. Zet rustige muziek op of luister samen naar een luisterverhaal. Ook samen dansen op vrolijke muziek is een mooi alternatief voor een scherm.</a:t>
            </a:r>
            <a:endParaRPr sz="1600" b="0" i="0" u="none" strike="noStrike" cap="none">
              <a:solidFill>
                <a:schemeClr val="dk2"/>
              </a:solidFill>
              <a:latin typeface="Rubik"/>
              <a:ea typeface="Rubik"/>
              <a:cs typeface="Rubik"/>
              <a:sym typeface="Rubik"/>
            </a:endParaRPr>
          </a:p>
        </p:txBody>
      </p:sp>
      <p:sp>
        <p:nvSpPr>
          <p:cNvPr id="122" name="Google Shape;122;p8"/>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F28409"/>
                </a:solidFill>
                <a:latin typeface="Capriola"/>
                <a:ea typeface="Capriola"/>
                <a:cs typeface="Capriola"/>
                <a:sym typeface="Capriola"/>
              </a:rPr>
              <a:t>Tips voor 0-2 jaar</a:t>
            </a:r>
            <a:endParaRPr sz="2300" b="1">
              <a:solidFill>
                <a:srgbClr val="F28409"/>
              </a:solidFill>
              <a:latin typeface="Capriola"/>
              <a:ea typeface="Capriola"/>
              <a:cs typeface="Capriola"/>
              <a:sym typeface="Capriol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
        <p:nvSpPr>
          <p:cNvPr id="127" name="Google Shape;127;g3be1dbf3e18_0_23"/>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2</a:t>
            </a:r>
            <a:endParaRPr sz="4000">
              <a:solidFill>
                <a:srgbClr val="1072B9"/>
              </a:solidFill>
              <a:latin typeface="Capriola"/>
              <a:ea typeface="Capriola"/>
              <a:cs typeface="Capriola"/>
              <a:sym typeface="Capriola"/>
            </a:endParaRPr>
          </a:p>
        </p:txBody>
      </p:sp>
      <p:sp>
        <p:nvSpPr>
          <p:cNvPr id="128" name="Google Shape;128;g3be1dbf3e18_0_23"/>
          <p:cNvSpPr txBox="1"/>
          <p:nvPr/>
        </p:nvSpPr>
        <p:spPr>
          <a:xfrm>
            <a:off x="1071900" y="1909850"/>
            <a:ext cx="7000200" cy="1015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nl" sz="2700" b="0" i="0" u="none" strike="noStrike" cap="none">
                <a:solidFill>
                  <a:srgbClr val="5DAF00"/>
                </a:solidFill>
                <a:latin typeface="Rubik"/>
                <a:ea typeface="Rubik"/>
                <a:cs typeface="Rubik"/>
                <a:sym typeface="Rubik"/>
              </a:rPr>
              <a:t>Maak duidelijke afspraken met het hele gezin</a:t>
            </a:r>
            <a:endParaRPr sz="2700" b="0" i="0" u="none" strike="noStrike" cap="none">
              <a:solidFill>
                <a:srgbClr val="5DAF00"/>
              </a:solidFill>
              <a:latin typeface="Rubik"/>
              <a:ea typeface="Rubik"/>
              <a:cs typeface="Rubik"/>
              <a:sym typeface="Rubik"/>
            </a:endParaRPr>
          </a:p>
        </p:txBody>
      </p:sp>
      <p:sp>
        <p:nvSpPr>
          <p:cNvPr id="129" name="Google Shape;129;g3be1dbf3e18_0_23"/>
          <p:cNvSpPr txBox="1"/>
          <p:nvPr/>
        </p:nvSpPr>
        <p:spPr>
          <a:xfrm>
            <a:off x="445350" y="2998225"/>
            <a:ext cx="8253300" cy="13776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Clr>
                <a:schemeClr val="dk1"/>
              </a:buClr>
              <a:buSzPts val="1100"/>
              <a:buFont typeface="Arial"/>
              <a:buNone/>
            </a:pPr>
            <a:r>
              <a:rPr lang="nl" sz="1500" b="0" i="0" u="none" strike="noStrike" cap="none">
                <a:solidFill>
                  <a:schemeClr val="dk1"/>
                </a:solidFill>
                <a:latin typeface="Rubik"/>
                <a:ea typeface="Rubik"/>
                <a:cs typeface="Rubik"/>
                <a:sym typeface="Rubik"/>
              </a:rPr>
              <a:t>Wanneer gebruik je welke media? En hoe lang? Maak hier afspraken over die voor kinderen én opvoeders gelden. Hoe vaster de routine en hoe vroeger je met die routine begint, hoe beter.</a:t>
            </a:r>
            <a:endParaRPr sz="1600" b="0" i="0" u="none" strike="noStrike" cap="none">
              <a:solidFill>
                <a:schemeClr val="dk2"/>
              </a:solidFill>
              <a:latin typeface="Rubik"/>
              <a:ea typeface="Rubik"/>
              <a:cs typeface="Rubik"/>
              <a:sym typeface="Rubik"/>
            </a:endParaRPr>
          </a:p>
        </p:txBody>
      </p:sp>
      <p:sp>
        <p:nvSpPr>
          <p:cNvPr id="130" name="Google Shape;130;g3be1dbf3e18_0_23"/>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F28409"/>
                </a:solidFill>
                <a:latin typeface="Capriola"/>
                <a:ea typeface="Capriola"/>
                <a:cs typeface="Capriola"/>
                <a:sym typeface="Capriola"/>
              </a:rPr>
              <a:t>Tips voor 0-2 jaar</a:t>
            </a:r>
            <a:endParaRPr sz="2300" b="1">
              <a:solidFill>
                <a:srgbClr val="F28409"/>
              </a:solidFill>
              <a:latin typeface="Capriola"/>
              <a:ea typeface="Capriola"/>
              <a:cs typeface="Capriola"/>
              <a:sym typeface="Capriol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4"/>
        <p:cNvGrpSpPr/>
        <p:nvPr/>
      </p:nvGrpSpPr>
      <p:grpSpPr>
        <a:xfrm>
          <a:off x="0" y="0"/>
          <a:ext cx="0" cy="0"/>
          <a:chOff x="0" y="0"/>
          <a:chExt cx="0" cy="0"/>
        </a:xfrm>
      </p:grpSpPr>
      <p:sp>
        <p:nvSpPr>
          <p:cNvPr id="135" name="Google Shape;135;g3be1dbf3e18_0_35"/>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3</a:t>
            </a:r>
            <a:endParaRPr sz="4000">
              <a:solidFill>
                <a:srgbClr val="1072B9"/>
              </a:solidFill>
              <a:latin typeface="Capriola"/>
              <a:ea typeface="Capriola"/>
              <a:cs typeface="Capriola"/>
              <a:sym typeface="Capriola"/>
            </a:endParaRPr>
          </a:p>
        </p:txBody>
      </p:sp>
      <p:sp>
        <p:nvSpPr>
          <p:cNvPr id="136" name="Google Shape;136;g3be1dbf3e18_0_35"/>
          <p:cNvSpPr txBox="1"/>
          <p:nvPr/>
        </p:nvSpPr>
        <p:spPr>
          <a:xfrm>
            <a:off x="1071900" y="1909850"/>
            <a:ext cx="70002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nl" sz="2700" b="0" i="0" u="none" strike="noStrike" cap="none">
                <a:solidFill>
                  <a:srgbClr val="5DAF00"/>
                </a:solidFill>
                <a:latin typeface="Rubik"/>
                <a:ea typeface="Rubik"/>
                <a:cs typeface="Rubik"/>
                <a:sym typeface="Rubik"/>
              </a:rPr>
              <a:t>Als ouder geef je het voorbeeld</a:t>
            </a:r>
            <a:endParaRPr sz="2700" b="0" i="0" u="none" strike="noStrike" cap="none">
              <a:solidFill>
                <a:srgbClr val="5DAF00"/>
              </a:solidFill>
              <a:latin typeface="Rubik"/>
              <a:ea typeface="Rubik"/>
              <a:cs typeface="Rubik"/>
              <a:sym typeface="Rubik"/>
            </a:endParaRPr>
          </a:p>
        </p:txBody>
      </p:sp>
      <p:sp>
        <p:nvSpPr>
          <p:cNvPr id="137" name="Google Shape;137;g3be1dbf3e18_0_35"/>
          <p:cNvSpPr txBox="1"/>
          <p:nvPr/>
        </p:nvSpPr>
        <p:spPr>
          <a:xfrm>
            <a:off x="758550" y="3011275"/>
            <a:ext cx="7626900" cy="13776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Clr>
                <a:schemeClr val="dk1"/>
              </a:buClr>
              <a:buSzPts val="1100"/>
              <a:buFont typeface="Arial"/>
              <a:buNone/>
            </a:pPr>
            <a:r>
              <a:rPr lang="nl" sz="1500" b="0" i="0" u="none" strike="noStrike" cap="none">
                <a:solidFill>
                  <a:schemeClr val="dk1"/>
                </a:solidFill>
                <a:latin typeface="Rubik"/>
                <a:ea typeface="Rubik"/>
                <a:cs typeface="Rubik"/>
                <a:sym typeface="Rubik"/>
              </a:rPr>
              <a:t>Kinderen doen vooral wat jij doet. Wees je dus bewust van je voorbeeldrol. Leg bijvoorbeeld zelf je telefoon weg, als je iets met je kind doet. Of als het om jouw aandacht vraagt.</a:t>
            </a:r>
            <a:endParaRPr sz="1600" b="0" i="0" u="none" strike="noStrike" cap="none">
              <a:solidFill>
                <a:schemeClr val="dk2"/>
              </a:solidFill>
              <a:latin typeface="Rubik"/>
              <a:ea typeface="Rubik"/>
              <a:cs typeface="Rubik"/>
              <a:sym typeface="Rubik"/>
            </a:endParaRPr>
          </a:p>
        </p:txBody>
      </p:sp>
      <p:sp>
        <p:nvSpPr>
          <p:cNvPr id="138" name="Google Shape;138;g3be1dbf3e18_0_35"/>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F28409"/>
                </a:solidFill>
                <a:latin typeface="Capriola"/>
                <a:ea typeface="Capriola"/>
                <a:cs typeface="Capriola"/>
                <a:sym typeface="Capriola"/>
              </a:rPr>
              <a:t>Tips voor 0-2 jaar</a:t>
            </a:r>
            <a:endParaRPr sz="2300" b="1">
              <a:solidFill>
                <a:srgbClr val="F28409"/>
              </a:solidFill>
              <a:latin typeface="Capriola"/>
              <a:ea typeface="Capriola"/>
              <a:cs typeface="Capriola"/>
              <a:sym typeface="Capriol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
        <p:cNvGrpSpPr/>
        <p:nvPr/>
      </p:nvGrpSpPr>
      <p:grpSpPr>
        <a:xfrm>
          <a:off x="0" y="0"/>
          <a:ext cx="0" cy="0"/>
          <a:chOff x="0" y="0"/>
          <a:chExt cx="0" cy="0"/>
        </a:xfrm>
      </p:grpSpPr>
      <p:sp>
        <p:nvSpPr>
          <p:cNvPr id="143" name="Google Shape;143;g3be1dbf3e18_0_44"/>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4</a:t>
            </a:r>
            <a:endParaRPr sz="4000">
              <a:solidFill>
                <a:srgbClr val="1072B9"/>
              </a:solidFill>
              <a:latin typeface="Capriola"/>
              <a:ea typeface="Capriola"/>
              <a:cs typeface="Capriola"/>
              <a:sym typeface="Capriola"/>
            </a:endParaRPr>
          </a:p>
        </p:txBody>
      </p:sp>
      <p:sp>
        <p:nvSpPr>
          <p:cNvPr id="144" name="Google Shape;144;g3be1dbf3e18_0_44"/>
          <p:cNvSpPr txBox="1"/>
          <p:nvPr/>
        </p:nvSpPr>
        <p:spPr>
          <a:xfrm>
            <a:off x="1071900" y="1909850"/>
            <a:ext cx="70002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nl" sz="2700" b="0" i="0" u="none" strike="noStrike" cap="none">
                <a:solidFill>
                  <a:srgbClr val="5DAF00"/>
                </a:solidFill>
                <a:latin typeface="Rubik"/>
                <a:ea typeface="Rubik"/>
                <a:cs typeface="Rubik"/>
                <a:sym typeface="Rubik"/>
              </a:rPr>
              <a:t>Doe mee met wat je leest, of hoort</a:t>
            </a:r>
            <a:endParaRPr sz="2700" b="0" i="0" u="none" strike="noStrike" cap="none">
              <a:solidFill>
                <a:srgbClr val="5DAF00"/>
              </a:solidFill>
              <a:latin typeface="Rubik"/>
              <a:ea typeface="Rubik"/>
              <a:cs typeface="Rubik"/>
              <a:sym typeface="Rubik"/>
            </a:endParaRPr>
          </a:p>
        </p:txBody>
      </p:sp>
      <p:sp>
        <p:nvSpPr>
          <p:cNvPr id="145" name="Google Shape;145;g3be1dbf3e18_0_44"/>
          <p:cNvSpPr txBox="1"/>
          <p:nvPr/>
        </p:nvSpPr>
        <p:spPr>
          <a:xfrm>
            <a:off x="758550" y="2998225"/>
            <a:ext cx="7626900" cy="13776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Clr>
                <a:schemeClr val="dk1"/>
              </a:buClr>
              <a:buSzPts val="1100"/>
              <a:buFont typeface="Arial"/>
              <a:buNone/>
            </a:pPr>
            <a:r>
              <a:rPr lang="nl" sz="1500" b="0" i="0" u="none" strike="noStrike" cap="none">
                <a:solidFill>
                  <a:schemeClr val="dk1"/>
                </a:solidFill>
                <a:latin typeface="Rubik"/>
                <a:ea typeface="Rubik"/>
                <a:cs typeface="Rubik"/>
                <a:sym typeface="Rubik"/>
              </a:rPr>
              <a:t>Neem actief deel aan het mediagebruik van je ukkie. Beweeg mee met verhalen, bijvoorbeeld bij het lezen van boekjes en luisteren naar een luisterverhaal. Beeld samen met je gezicht, je handen en je voeten uit wat er gebeurt. Of doe een stopdans op een muziekje.</a:t>
            </a:r>
            <a:endParaRPr sz="1600" b="0" i="0" u="none" strike="noStrike" cap="none">
              <a:solidFill>
                <a:schemeClr val="dk2"/>
              </a:solidFill>
              <a:latin typeface="Rubik"/>
              <a:ea typeface="Rubik"/>
              <a:cs typeface="Rubik"/>
              <a:sym typeface="Rubik"/>
            </a:endParaRPr>
          </a:p>
        </p:txBody>
      </p:sp>
      <p:sp>
        <p:nvSpPr>
          <p:cNvPr id="146" name="Google Shape;146;g3be1dbf3e18_0_44"/>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F28409"/>
                </a:solidFill>
                <a:latin typeface="Capriola"/>
                <a:ea typeface="Capriola"/>
                <a:cs typeface="Capriola"/>
                <a:sym typeface="Capriola"/>
              </a:rPr>
              <a:t>Tips voor 0-2 jaar</a:t>
            </a:r>
            <a:endParaRPr sz="2300" b="1">
              <a:solidFill>
                <a:srgbClr val="F28409"/>
              </a:solidFill>
              <a:latin typeface="Capriola"/>
              <a:ea typeface="Capriola"/>
              <a:cs typeface="Capriola"/>
              <a:sym typeface="Capriol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sp>
        <p:nvSpPr>
          <p:cNvPr id="151" name="Google Shape;151;g3be1dbf3e18_0_54"/>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1072B9"/>
                </a:solidFill>
                <a:latin typeface="Capriola"/>
                <a:ea typeface="Capriola"/>
                <a:cs typeface="Capriola"/>
                <a:sym typeface="Capriola"/>
              </a:rPr>
              <a:t>Tip 5</a:t>
            </a:r>
            <a:endParaRPr sz="4000">
              <a:solidFill>
                <a:srgbClr val="1072B9"/>
              </a:solidFill>
              <a:latin typeface="Capriola"/>
              <a:ea typeface="Capriola"/>
              <a:cs typeface="Capriola"/>
              <a:sym typeface="Capriola"/>
            </a:endParaRPr>
          </a:p>
        </p:txBody>
      </p:sp>
      <p:sp>
        <p:nvSpPr>
          <p:cNvPr id="152" name="Google Shape;152;g3be1dbf3e18_0_54"/>
          <p:cNvSpPr txBox="1"/>
          <p:nvPr/>
        </p:nvSpPr>
        <p:spPr>
          <a:xfrm>
            <a:off x="1071900" y="1909850"/>
            <a:ext cx="70002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nl" sz="2700" b="0" i="0" u="none" strike="noStrike" cap="none">
                <a:solidFill>
                  <a:srgbClr val="5DAF00"/>
                </a:solidFill>
                <a:latin typeface="Rubik"/>
                <a:ea typeface="Rubik"/>
                <a:cs typeface="Rubik"/>
                <a:sym typeface="Rubik"/>
              </a:rPr>
              <a:t>Verbind media aan andere activiteiten</a:t>
            </a:r>
            <a:endParaRPr sz="2700" b="0" i="0" u="none" strike="noStrike" cap="none">
              <a:solidFill>
                <a:srgbClr val="5DAF00"/>
              </a:solidFill>
              <a:latin typeface="Rubik"/>
              <a:ea typeface="Rubik"/>
              <a:cs typeface="Rubik"/>
              <a:sym typeface="Rubik"/>
            </a:endParaRPr>
          </a:p>
        </p:txBody>
      </p:sp>
      <p:sp>
        <p:nvSpPr>
          <p:cNvPr id="153" name="Google Shape;153;g3be1dbf3e18_0_54"/>
          <p:cNvSpPr txBox="1"/>
          <p:nvPr/>
        </p:nvSpPr>
        <p:spPr>
          <a:xfrm>
            <a:off x="758550" y="2998225"/>
            <a:ext cx="7626900" cy="13776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Clr>
                <a:schemeClr val="dk1"/>
              </a:buClr>
              <a:buSzPts val="1100"/>
              <a:buFont typeface="Arial"/>
              <a:buNone/>
            </a:pPr>
            <a:r>
              <a:rPr lang="nl" sz="1500" b="0" i="0" u="none" strike="noStrike" cap="none">
                <a:solidFill>
                  <a:schemeClr val="dk1"/>
                </a:solidFill>
                <a:latin typeface="Rubik"/>
                <a:ea typeface="Rubik"/>
                <a:cs typeface="Rubik"/>
                <a:sym typeface="Rubik"/>
              </a:rPr>
              <a:t>Koppel muziek, of een kiekeboe-spelletje aan wat je gelezen hebt in een boek. Of speel een luisterverhaal na als het verhaal is afgelopen. Op deze manier wissel je activiteiten af én verbind je creativiteit aan media.</a:t>
            </a:r>
            <a:endParaRPr sz="1600" b="0" i="0" u="none" strike="noStrike" cap="none">
              <a:solidFill>
                <a:schemeClr val="dk2"/>
              </a:solidFill>
              <a:latin typeface="Rubik"/>
              <a:ea typeface="Rubik"/>
              <a:cs typeface="Rubik"/>
              <a:sym typeface="Rubik"/>
            </a:endParaRPr>
          </a:p>
        </p:txBody>
      </p:sp>
      <p:sp>
        <p:nvSpPr>
          <p:cNvPr id="154" name="Google Shape;154;g3be1dbf3e18_0_54"/>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F28409"/>
                </a:solidFill>
                <a:latin typeface="Capriola"/>
                <a:ea typeface="Capriola"/>
                <a:cs typeface="Capriola"/>
                <a:sym typeface="Capriola"/>
              </a:rPr>
              <a:t>Tips voor 0-2 jaar</a:t>
            </a:r>
            <a:endParaRPr sz="2300" b="1">
              <a:solidFill>
                <a:srgbClr val="F28409"/>
              </a:solidFill>
              <a:latin typeface="Capriola"/>
              <a:ea typeface="Capriola"/>
              <a:cs typeface="Capriola"/>
              <a:sym typeface="Capriol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8"/>
        <p:cNvGrpSpPr/>
        <p:nvPr/>
      </p:nvGrpSpPr>
      <p:grpSpPr>
        <a:xfrm>
          <a:off x="0" y="0"/>
          <a:ext cx="0" cy="0"/>
          <a:chOff x="0" y="0"/>
          <a:chExt cx="0" cy="0"/>
        </a:xfrm>
      </p:grpSpPr>
      <p:sp>
        <p:nvSpPr>
          <p:cNvPr id="159" name="Google Shape;159;g3be1dbf3e18_0_63"/>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1</a:t>
            </a:r>
            <a:endParaRPr sz="4000">
              <a:solidFill>
                <a:srgbClr val="F28409"/>
              </a:solidFill>
              <a:latin typeface="Capriola"/>
              <a:ea typeface="Capriola"/>
              <a:cs typeface="Capriola"/>
              <a:sym typeface="Capriola"/>
            </a:endParaRPr>
          </a:p>
        </p:txBody>
      </p:sp>
      <p:sp>
        <p:nvSpPr>
          <p:cNvPr id="160" name="Google Shape;160;g3be1dbf3e18_0_63"/>
          <p:cNvSpPr txBox="1"/>
          <p:nvPr/>
        </p:nvSpPr>
        <p:spPr>
          <a:xfrm>
            <a:off x="1071900" y="1909850"/>
            <a:ext cx="7000200" cy="1015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nl" sz="2700" b="0" i="0" u="none" strike="noStrike" cap="none">
                <a:solidFill>
                  <a:srgbClr val="5DAF00"/>
                </a:solidFill>
                <a:latin typeface="Rubik"/>
                <a:ea typeface="Rubik"/>
                <a:cs typeface="Rubik"/>
                <a:sym typeface="Rubik"/>
              </a:rPr>
              <a:t>Denk na waarom en</a:t>
            </a:r>
            <a:endParaRPr sz="2700" b="0" i="0" u="none" strike="noStrike" cap="none">
              <a:solidFill>
                <a:srgbClr val="5DAF00"/>
              </a:solidFill>
              <a:latin typeface="Rubik"/>
              <a:ea typeface="Rubik"/>
              <a:cs typeface="Rubik"/>
              <a:sym typeface="Rubik"/>
            </a:endParaRPr>
          </a:p>
          <a:p>
            <a:pPr marL="0" marR="0" lvl="0" indent="0" algn="ctr" rtl="0">
              <a:lnSpc>
                <a:spcPct val="100000"/>
              </a:lnSpc>
              <a:spcBef>
                <a:spcPts val="0"/>
              </a:spcBef>
              <a:spcAft>
                <a:spcPts val="0"/>
              </a:spcAft>
              <a:buClr>
                <a:schemeClr val="dk1"/>
              </a:buClr>
              <a:buSzPts val="1100"/>
              <a:buFont typeface="Arial"/>
              <a:buNone/>
            </a:pPr>
            <a:r>
              <a:rPr lang="nl" sz="2700" b="0" i="0" u="none" strike="noStrike" cap="none">
                <a:solidFill>
                  <a:srgbClr val="5DAF00"/>
                </a:solidFill>
                <a:latin typeface="Rubik"/>
                <a:ea typeface="Rubik"/>
                <a:cs typeface="Rubik"/>
                <a:sym typeface="Rubik"/>
              </a:rPr>
              <a:t>wanneer je een scherm inzet</a:t>
            </a:r>
            <a:endParaRPr sz="2700" b="0" i="0" u="none" strike="noStrike" cap="none">
              <a:solidFill>
                <a:srgbClr val="5DAF00"/>
              </a:solidFill>
              <a:latin typeface="Rubik"/>
              <a:ea typeface="Rubik"/>
              <a:cs typeface="Rubik"/>
              <a:sym typeface="Rubik"/>
            </a:endParaRPr>
          </a:p>
        </p:txBody>
      </p:sp>
      <p:sp>
        <p:nvSpPr>
          <p:cNvPr id="161" name="Google Shape;161;g3be1dbf3e18_0_63"/>
          <p:cNvSpPr txBox="1"/>
          <p:nvPr/>
        </p:nvSpPr>
        <p:spPr>
          <a:xfrm>
            <a:off x="758550" y="2998225"/>
            <a:ext cx="7626900" cy="13776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Clr>
                <a:schemeClr val="dk1"/>
              </a:buClr>
              <a:buSzPts val="1100"/>
              <a:buFont typeface="Arial"/>
              <a:buNone/>
            </a:pPr>
            <a:r>
              <a:rPr lang="nl" sz="1500" b="0" i="0" u="none" strike="noStrike" cap="none">
                <a:solidFill>
                  <a:schemeClr val="dk1"/>
                </a:solidFill>
                <a:latin typeface="Rubik"/>
                <a:ea typeface="Rubik"/>
                <a:cs typeface="Rubik"/>
                <a:sym typeface="Rubik"/>
              </a:rPr>
              <a:t>Een schermpje kan rust in huis brengen. Maar rust betekent niet automatisch dat je kind ontspant. Andere media, zoals een luister- of prentenboek, zijn een goed alternatief.</a:t>
            </a:r>
            <a:endParaRPr sz="1600" b="0" i="0" u="none" strike="noStrike" cap="none">
              <a:solidFill>
                <a:schemeClr val="dk2"/>
              </a:solidFill>
              <a:latin typeface="Rubik"/>
              <a:ea typeface="Rubik"/>
              <a:cs typeface="Rubik"/>
              <a:sym typeface="Rubik"/>
            </a:endParaRPr>
          </a:p>
        </p:txBody>
      </p:sp>
      <p:sp>
        <p:nvSpPr>
          <p:cNvPr id="162" name="Google Shape;162;g3be1dbf3e18_0_63"/>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E71E62"/>
                </a:solidFill>
                <a:latin typeface="Capriola"/>
                <a:ea typeface="Capriola"/>
                <a:cs typeface="Capriola"/>
                <a:sym typeface="Capriola"/>
              </a:rPr>
              <a:t>Tips voor 2-6 jaar</a:t>
            </a:r>
            <a:endParaRPr sz="2300" b="1">
              <a:solidFill>
                <a:srgbClr val="E71E62"/>
              </a:solidFill>
              <a:latin typeface="Capriola"/>
              <a:ea typeface="Capriola"/>
              <a:cs typeface="Capriola"/>
              <a:sym typeface="Capriol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6"/>
        <p:cNvGrpSpPr/>
        <p:nvPr/>
      </p:nvGrpSpPr>
      <p:grpSpPr>
        <a:xfrm>
          <a:off x="0" y="0"/>
          <a:ext cx="0" cy="0"/>
          <a:chOff x="0" y="0"/>
          <a:chExt cx="0" cy="0"/>
        </a:xfrm>
      </p:grpSpPr>
      <p:sp>
        <p:nvSpPr>
          <p:cNvPr id="167" name="Google Shape;167;g3be1dbf3e18_0_84"/>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2</a:t>
            </a:r>
            <a:endParaRPr sz="4000">
              <a:solidFill>
                <a:srgbClr val="F28409"/>
              </a:solidFill>
              <a:latin typeface="Capriola"/>
              <a:ea typeface="Capriola"/>
              <a:cs typeface="Capriola"/>
              <a:sym typeface="Capriola"/>
            </a:endParaRPr>
          </a:p>
        </p:txBody>
      </p:sp>
      <p:sp>
        <p:nvSpPr>
          <p:cNvPr id="168" name="Google Shape;168;g3be1dbf3e18_0_84"/>
          <p:cNvSpPr txBox="1"/>
          <p:nvPr/>
        </p:nvSpPr>
        <p:spPr>
          <a:xfrm>
            <a:off x="1071900" y="1909850"/>
            <a:ext cx="70002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nl" sz="2700" b="0" i="0" u="none" strike="noStrike" cap="none">
                <a:solidFill>
                  <a:srgbClr val="5DAF00"/>
                </a:solidFill>
                <a:latin typeface="Rubik"/>
                <a:ea typeface="Rubik"/>
                <a:cs typeface="Rubik"/>
                <a:sym typeface="Rubik"/>
              </a:rPr>
              <a:t>Ontdek media samen</a:t>
            </a:r>
            <a:endParaRPr sz="2700" b="0" i="0" u="none" strike="noStrike" cap="none">
              <a:solidFill>
                <a:srgbClr val="5DAF00"/>
              </a:solidFill>
              <a:latin typeface="Rubik"/>
              <a:ea typeface="Rubik"/>
              <a:cs typeface="Rubik"/>
              <a:sym typeface="Rubik"/>
            </a:endParaRPr>
          </a:p>
        </p:txBody>
      </p:sp>
      <p:sp>
        <p:nvSpPr>
          <p:cNvPr id="169" name="Google Shape;169;g3be1dbf3e18_0_84"/>
          <p:cNvSpPr txBox="1"/>
          <p:nvPr/>
        </p:nvSpPr>
        <p:spPr>
          <a:xfrm>
            <a:off x="758550" y="2998225"/>
            <a:ext cx="7626900" cy="13776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Clr>
                <a:schemeClr val="dk1"/>
              </a:buClr>
              <a:buSzPts val="1100"/>
              <a:buFont typeface="Arial"/>
              <a:buNone/>
            </a:pPr>
            <a:r>
              <a:rPr lang="nl" sz="1500" b="0" i="0" u="none" strike="noStrike" cap="none">
                <a:solidFill>
                  <a:schemeClr val="dk1"/>
                </a:solidFill>
                <a:latin typeface="Rubik"/>
                <a:ea typeface="Rubik"/>
                <a:cs typeface="Rubik"/>
                <a:sym typeface="Rubik"/>
              </a:rPr>
              <a:t>Door samen op zoek te gaan naar geschikte filmpjes, podcasts en boeken voor jouw ukkie, verhoog je zowel het plezier als de veiligheid. Kijk ook hoe je kind reageert op media. Past deze wel écht bij de leeftijd van je kind?</a:t>
            </a:r>
            <a:endParaRPr sz="1600" b="0" i="0" u="none" strike="noStrike" cap="none">
              <a:solidFill>
                <a:schemeClr val="dk2"/>
              </a:solidFill>
              <a:latin typeface="Rubik"/>
              <a:ea typeface="Rubik"/>
              <a:cs typeface="Rubik"/>
              <a:sym typeface="Rubik"/>
            </a:endParaRPr>
          </a:p>
        </p:txBody>
      </p:sp>
      <p:sp>
        <p:nvSpPr>
          <p:cNvPr id="170" name="Google Shape;170;g3be1dbf3e18_0_84"/>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E71E62"/>
                </a:solidFill>
                <a:latin typeface="Capriola"/>
                <a:ea typeface="Capriola"/>
                <a:cs typeface="Capriola"/>
                <a:sym typeface="Capriola"/>
              </a:rPr>
              <a:t>Tips voor 2-6 jaar</a:t>
            </a:r>
            <a:endParaRPr sz="2300" b="1">
              <a:solidFill>
                <a:srgbClr val="E71E62"/>
              </a:solidFill>
              <a:latin typeface="Capriola"/>
              <a:ea typeface="Capriola"/>
              <a:cs typeface="Capriola"/>
              <a:sym typeface="Capriol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175" name="Google Shape;175;g3be1dbf3e18_0_91"/>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3</a:t>
            </a:r>
            <a:endParaRPr sz="4000">
              <a:solidFill>
                <a:srgbClr val="F28409"/>
              </a:solidFill>
              <a:latin typeface="Capriola"/>
              <a:ea typeface="Capriola"/>
              <a:cs typeface="Capriola"/>
              <a:sym typeface="Capriola"/>
            </a:endParaRPr>
          </a:p>
        </p:txBody>
      </p:sp>
      <p:sp>
        <p:nvSpPr>
          <p:cNvPr id="176" name="Google Shape;176;g3be1dbf3e18_0_91"/>
          <p:cNvSpPr txBox="1"/>
          <p:nvPr/>
        </p:nvSpPr>
        <p:spPr>
          <a:xfrm>
            <a:off x="1071900" y="1909850"/>
            <a:ext cx="70002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nl" sz="2700" b="0" i="0" u="none" strike="noStrike" cap="none">
                <a:solidFill>
                  <a:srgbClr val="5DAF00"/>
                </a:solidFill>
                <a:latin typeface="Rubik"/>
                <a:ea typeface="Rubik"/>
                <a:cs typeface="Rubik"/>
                <a:sym typeface="Rubik"/>
              </a:rPr>
              <a:t>Houd afstand van het scherm</a:t>
            </a:r>
            <a:endParaRPr sz="2700" b="0" i="0" u="none" strike="noStrike" cap="none">
              <a:solidFill>
                <a:srgbClr val="5DAF00"/>
              </a:solidFill>
              <a:latin typeface="Rubik"/>
              <a:ea typeface="Rubik"/>
              <a:cs typeface="Rubik"/>
              <a:sym typeface="Rubik"/>
            </a:endParaRPr>
          </a:p>
        </p:txBody>
      </p:sp>
      <p:sp>
        <p:nvSpPr>
          <p:cNvPr id="177" name="Google Shape;177;g3be1dbf3e18_0_91"/>
          <p:cNvSpPr txBox="1"/>
          <p:nvPr/>
        </p:nvSpPr>
        <p:spPr>
          <a:xfrm>
            <a:off x="758550" y="2998225"/>
            <a:ext cx="7626900" cy="13776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Clr>
                <a:schemeClr val="dk1"/>
              </a:buClr>
              <a:buSzPts val="1100"/>
              <a:buFont typeface="Arial"/>
              <a:buNone/>
            </a:pPr>
            <a:r>
              <a:rPr lang="nl" sz="1500" b="0" i="0" u="none" strike="noStrike" cap="none">
                <a:solidFill>
                  <a:schemeClr val="dk1"/>
                </a:solidFill>
                <a:latin typeface="Rubik"/>
                <a:ea typeface="Rubik"/>
                <a:cs typeface="Rubik"/>
                <a:sym typeface="Rubik"/>
              </a:rPr>
              <a:t>Laat je kind drie reuzenstappen zetten vanaf het scherm. Dit is beter voor de ogen! Een tv nodigt meer uit tot ver weg zitten en bewegen dan een smartphone of tablet.</a:t>
            </a:r>
            <a:endParaRPr sz="1600" b="0" i="0" u="none" strike="noStrike" cap="none">
              <a:solidFill>
                <a:schemeClr val="dk2"/>
              </a:solidFill>
              <a:latin typeface="Rubik"/>
              <a:ea typeface="Rubik"/>
              <a:cs typeface="Rubik"/>
              <a:sym typeface="Rubik"/>
            </a:endParaRPr>
          </a:p>
        </p:txBody>
      </p:sp>
      <p:sp>
        <p:nvSpPr>
          <p:cNvPr id="178" name="Google Shape;178;g3be1dbf3e18_0_91"/>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E71E62"/>
                </a:solidFill>
                <a:latin typeface="Capriola"/>
                <a:ea typeface="Capriola"/>
                <a:cs typeface="Capriola"/>
                <a:sym typeface="Capriola"/>
              </a:rPr>
              <a:t>Tips voor 2-6 jaar</a:t>
            </a:r>
            <a:endParaRPr sz="2300" b="1">
              <a:solidFill>
                <a:srgbClr val="E71E62"/>
              </a:solidFill>
              <a:latin typeface="Capriola"/>
              <a:ea typeface="Capriola"/>
              <a:cs typeface="Capriola"/>
              <a:sym typeface="Capriol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2"/>
        <p:cNvGrpSpPr/>
        <p:nvPr/>
      </p:nvGrpSpPr>
      <p:grpSpPr>
        <a:xfrm>
          <a:off x="0" y="0"/>
          <a:ext cx="0" cy="0"/>
          <a:chOff x="0" y="0"/>
          <a:chExt cx="0" cy="0"/>
        </a:xfrm>
      </p:grpSpPr>
      <p:sp>
        <p:nvSpPr>
          <p:cNvPr id="183" name="Google Shape;183;g3be1dbf3e18_0_98"/>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4</a:t>
            </a:r>
            <a:endParaRPr sz="4000">
              <a:solidFill>
                <a:srgbClr val="F28409"/>
              </a:solidFill>
              <a:latin typeface="Capriola"/>
              <a:ea typeface="Capriola"/>
              <a:cs typeface="Capriola"/>
              <a:sym typeface="Capriola"/>
            </a:endParaRPr>
          </a:p>
        </p:txBody>
      </p:sp>
      <p:sp>
        <p:nvSpPr>
          <p:cNvPr id="184" name="Google Shape;184;g3be1dbf3e18_0_98"/>
          <p:cNvSpPr txBox="1"/>
          <p:nvPr/>
        </p:nvSpPr>
        <p:spPr>
          <a:xfrm>
            <a:off x="1071900" y="1909850"/>
            <a:ext cx="70002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nl" sz="2700" b="0" i="0" u="none" strike="noStrike" cap="none">
                <a:solidFill>
                  <a:srgbClr val="5DAF00"/>
                </a:solidFill>
                <a:latin typeface="Rubik"/>
                <a:ea typeface="Rubik"/>
                <a:cs typeface="Rubik"/>
                <a:sym typeface="Rubik"/>
              </a:rPr>
              <a:t>Doe mee met wat je leest, hoort (of ziet)</a:t>
            </a:r>
            <a:endParaRPr sz="2700" b="0" i="0" u="none" strike="noStrike" cap="none">
              <a:solidFill>
                <a:srgbClr val="5DAF00"/>
              </a:solidFill>
              <a:latin typeface="Rubik"/>
              <a:ea typeface="Rubik"/>
              <a:cs typeface="Rubik"/>
              <a:sym typeface="Rubik"/>
            </a:endParaRPr>
          </a:p>
        </p:txBody>
      </p:sp>
      <p:sp>
        <p:nvSpPr>
          <p:cNvPr id="185" name="Google Shape;185;g3be1dbf3e18_0_98"/>
          <p:cNvSpPr txBox="1"/>
          <p:nvPr/>
        </p:nvSpPr>
        <p:spPr>
          <a:xfrm>
            <a:off x="915150" y="2841650"/>
            <a:ext cx="7313700" cy="13776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Clr>
                <a:schemeClr val="dk1"/>
              </a:buClr>
              <a:buSzPts val="1100"/>
              <a:buFont typeface="Arial"/>
              <a:buNone/>
            </a:pPr>
            <a:r>
              <a:rPr lang="nl" sz="1500" b="0" i="0" u="none" strike="noStrike" cap="none">
                <a:solidFill>
                  <a:schemeClr val="dk1"/>
                </a:solidFill>
                <a:latin typeface="Rubik"/>
                <a:ea typeface="Rubik"/>
                <a:cs typeface="Rubik"/>
                <a:sym typeface="Rubik"/>
              </a:rPr>
              <a:t>Neem actief deel aan het mediagebruik van je ukkie. Beweeg mee met verhalen, bijvoorbeeld bij het lezen van boekjes en luisteren van podcasts. Beeld samen met je gezicht, je handen en je voeten uit wat er gebeurt. Knutsel of teken de hoofdpersonen na. Of doe een stopdans op het intromuziekje van een filmpje.</a:t>
            </a:r>
            <a:endParaRPr sz="1600" b="0" i="0" u="none" strike="noStrike" cap="none">
              <a:solidFill>
                <a:schemeClr val="dk2"/>
              </a:solidFill>
              <a:latin typeface="Rubik"/>
              <a:ea typeface="Rubik"/>
              <a:cs typeface="Rubik"/>
              <a:sym typeface="Rubik"/>
            </a:endParaRPr>
          </a:p>
        </p:txBody>
      </p:sp>
      <p:sp>
        <p:nvSpPr>
          <p:cNvPr id="186" name="Google Shape;186;g3be1dbf3e18_0_98"/>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E71E62"/>
                </a:solidFill>
                <a:latin typeface="Capriola"/>
                <a:ea typeface="Capriola"/>
                <a:cs typeface="Capriola"/>
                <a:sym typeface="Capriola"/>
              </a:rPr>
              <a:t>Tips voor 2-6 jaar</a:t>
            </a:r>
            <a:endParaRPr sz="2300" b="1">
              <a:solidFill>
                <a:srgbClr val="E71E62"/>
              </a:solidFill>
              <a:latin typeface="Capriola"/>
              <a:ea typeface="Capriola"/>
              <a:cs typeface="Capriola"/>
              <a:sym typeface="Capriol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0"/>
        <p:cNvGrpSpPr/>
        <p:nvPr/>
      </p:nvGrpSpPr>
      <p:grpSpPr>
        <a:xfrm>
          <a:off x="0" y="0"/>
          <a:ext cx="0" cy="0"/>
          <a:chOff x="0" y="0"/>
          <a:chExt cx="0" cy="0"/>
        </a:xfrm>
      </p:grpSpPr>
      <p:sp>
        <p:nvSpPr>
          <p:cNvPr id="191" name="Google Shape;191;g3be1dbf3e18_0_109"/>
          <p:cNvSpPr txBox="1">
            <a:spLocks noGrp="1"/>
          </p:cNvSpPr>
          <p:nvPr>
            <p:ph type="ctrTitle"/>
          </p:nvPr>
        </p:nvSpPr>
        <p:spPr>
          <a:xfrm>
            <a:off x="311700" y="1263341"/>
            <a:ext cx="8520600" cy="646500"/>
          </a:xfrm>
          <a:prstGeom prst="rect">
            <a:avLst/>
          </a:prstGeom>
          <a:noFill/>
          <a:ln>
            <a:noFill/>
          </a:ln>
        </p:spPr>
        <p:txBody>
          <a:bodyPr spcFirstLastPara="1" wrap="square" lIns="91425" tIns="91425" rIns="91425" bIns="91425" anchor="b" anchorCtr="0">
            <a:normAutofit fontScale="90000"/>
          </a:bodyPr>
          <a:lstStyle/>
          <a:p>
            <a:pPr marL="0" lvl="0" indent="0" algn="ctr" rtl="0">
              <a:lnSpc>
                <a:spcPct val="100000"/>
              </a:lnSpc>
              <a:spcBef>
                <a:spcPts val="0"/>
              </a:spcBef>
              <a:spcAft>
                <a:spcPts val="0"/>
              </a:spcAft>
              <a:buSzPct val="144444"/>
              <a:buNone/>
            </a:pPr>
            <a:r>
              <a:rPr lang="nl" sz="4000">
                <a:solidFill>
                  <a:srgbClr val="F28409"/>
                </a:solidFill>
                <a:latin typeface="Capriola"/>
                <a:ea typeface="Capriola"/>
                <a:cs typeface="Capriola"/>
                <a:sym typeface="Capriola"/>
              </a:rPr>
              <a:t>Tip 5</a:t>
            </a:r>
            <a:endParaRPr sz="4000">
              <a:solidFill>
                <a:srgbClr val="F28409"/>
              </a:solidFill>
              <a:latin typeface="Capriola"/>
              <a:ea typeface="Capriola"/>
              <a:cs typeface="Capriola"/>
              <a:sym typeface="Capriola"/>
            </a:endParaRPr>
          </a:p>
        </p:txBody>
      </p:sp>
      <p:sp>
        <p:nvSpPr>
          <p:cNvPr id="192" name="Google Shape;192;g3be1dbf3e18_0_109"/>
          <p:cNvSpPr txBox="1"/>
          <p:nvPr/>
        </p:nvSpPr>
        <p:spPr>
          <a:xfrm>
            <a:off x="1071900" y="1909850"/>
            <a:ext cx="70002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nl" sz="2700" b="0" i="0" u="none" strike="noStrike" cap="none">
                <a:solidFill>
                  <a:srgbClr val="5DAF00"/>
                </a:solidFill>
                <a:latin typeface="Rubik"/>
                <a:ea typeface="Rubik"/>
                <a:cs typeface="Rubik"/>
                <a:sym typeface="Rubik"/>
              </a:rPr>
              <a:t>Stel vragen</a:t>
            </a:r>
            <a:endParaRPr sz="2700" b="0" i="0" u="none" strike="noStrike" cap="none">
              <a:solidFill>
                <a:srgbClr val="5DAF00"/>
              </a:solidFill>
              <a:latin typeface="Rubik"/>
              <a:ea typeface="Rubik"/>
              <a:cs typeface="Rubik"/>
              <a:sym typeface="Rubik"/>
            </a:endParaRPr>
          </a:p>
        </p:txBody>
      </p:sp>
      <p:sp>
        <p:nvSpPr>
          <p:cNvPr id="193" name="Google Shape;193;g3be1dbf3e18_0_109"/>
          <p:cNvSpPr txBox="1"/>
          <p:nvPr/>
        </p:nvSpPr>
        <p:spPr>
          <a:xfrm>
            <a:off x="758550" y="2998225"/>
            <a:ext cx="7626900" cy="1377600"/>
          </a:xfrm>
          <a:prstGeom prst="rect">
            <a:avLst/>
          </a:prstGeom>
          <a:noFill/>
          <a:ln>
            <a:noFill/>
          </a:ln>
        </p:spPr>
        <p:txBody>
          <a:bodyPr spcFirstLastPara="1" wrap="square" lIns="91425" tIns="91425" rIns="91425" bIns="91425" anchor="t" anchorCtr="0">
            <a:normAutofit/>
          </a:bodyPr>
          <a:lstStyle/>
          <a:p>
            <a:pPr marL="0" marR="0" lvl="0" indent="0" algn="ctr" rtl="0">
              <a:lnSpc>
                <a:spcPct val="100000"/>
              </a:lnSpc>
              <a:spcBef>
                <a:spcPts val="0"/>
              </a:spcBef>
              <a:spcAft>
                <a:spcPts val="0"/>
              </a:spcAft>
              <a:buClr>
                <a:schemeClr val="dk1"/>
              </a:buClr>
              <a:buSzPts val="1100"/>
              <a:buFont typeface="Arial"/>
              <a:buNone/>
            </a:pPr>
            <a:r>
              <a:rPr lang="nl" sz="1500" b="0" i="0" u="none" strike="noStrike" cap="none">
                <a:solidFill>
                  <a:schemeClr val="dk1"/>
                </a:solidFill>
                <a:latin typeface="Rubik"/>
                <a:ea typeface="Rubik"/>
                <a:cs typeface="Rubik"/>
                <a:sym typeface="Rubik"/>
              </a:rPr>
              <a:t>Je kunt niet altijd naast je kind zitten en meekijken of spelen, maar begeleiding is belangrijk. Zorg dus dat je in de buurt bent en weet wat je ukkie kijkt. Blijf in contact en praat samen over media. Vraag je kind wat het online ziet of heeft meegemaakt.</a:t>
            </a:r>
            <a:endParaRPr sz="1600" b="0" i="0" u="none" strike="noStrike" cap="none">
              <a:solidFill>
                <a:schemeClr val="dk2"/>
              </a:solidFill>
              <a:latin typeface="Rubik"/>
              <a:ea typeface="Rubik"/>
              <a:cs typeface="Rubik"/>
              <a:sym typeface="Rubik"/>
            </a:endParaRPr>
          </a:p>
        </p:txBody>
      </p:sp>
      <p:sp>
        <p:nvSpPr>
          <p:cNvPr id="194" name="Google Shape;194;g3be1dbf3e18_0_109"/>
          <p:cNvSpPr txBox="1">
            <a:spLocks noGrp="1"/>
          </p:cNvSpPr>
          <p:nvPr>
            <p:ph type="ctrTitle"/>
          </p:nvPr>
        </p:nvSpPr>
        <p:spPr>
          <a:xfrm>
            <a:off x="5466000" y="207000"/>
            <a:ext cx="3366300" cy="646500"/>
          </a:xfrm>
          <a:prstGeom prst="rect">
            <a:avLst/>
          </a:prstGeom>
          <a:noFill/>
          <a:ln>
            <a:noFill/>
          </a:ln>
        </p:spPr>
        <p:txBody>
          <a:bodyPr spcFirstLastPara="1" wrap="square" lIns="91425" tIns="91425" rIns="91425" bIns="91425" anchor="b" anchorCtr="0">
            <a:noAutofit/>
          </a:bodyPr>
          <a:lstStyle/>
          <a:p>
            <a:pPr marL="0" lvl="0" indent="0" algn="r" rtl="0">
              <a:lnSpc>
                <a:spcPct val="100000"/>
              </a:lnSpc>
              <a:spcBef>
                <a:spcPts val="0"/>
              </a:spcBef>
              <a:spcAft>
                <a:spcPts val="0"/>
              </a:spcAft>
              <a:buSzPts val="5200"/>
              <a:buNone/>
            </a:pPr>
            <a:r>
              <a:rPr lang="nl" sz="2300" b="1">
                <a:solidFill>
                  <a:srgbClr val="E71E62"/>
                </a:solidFill>
                <a:latin typeface="Capriola"/>
                <a:ea typeface="Capriola"/>
                <a:cs typeface="Capriola"/>
                <a:sym typeface="Capriola"/>
              </a:rPr>
              <a:t>Tips voor 2-6 jaar</a:t>
            </a:r>
            <a:endParaRPr sz="2300" b="1">
              <a:solidFill>
                <a:srgbClr val="E71E62"/>
              </a:solidFill>
              <a:latin typeface="Capriola"/>
              <a:ea typeface="Capriola"/>
              <a:cs typeface="Capriola"/>
              <a:sym typeface="Capriol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8"/>
        <p:cNvGrpSpPr/>
        <p:nvPr/>
      </p:nvGrpSpPr>
      <p:grpSpPr>
        <a:xfrm>
          <a:off x="0" y="0"/>
          <a:ext cx="0" cy="0"/>
          <a:chOff x="0" y="0"/>
          <a:chExt cx="0" cy="0"/>
        </a:xfrm>
      </p:grpSpPr>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2"/>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6"/>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0"/>
        <p:cNvGrpSpPr/>
        <p:nvPr/>
      </p:nvGrpSpPr>
      <p:grpSpPr>
        <a:xfrm>
          <a:off x="0" y="0"/>
          <a:ext cx="0" cy="0"/>
          <a:chOff x="0" y="0"/>
          <a:chExt cx="0" cy="0"/>
        </a:xfrm>
      </p:grpSpPr>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4"/>
        <p:cNvGrpSpPr/>
        <p:nvPr/>
      </p:nvGrpSpPr>
      <p:grpSpPr>
        <a:xfrm>
          <a:off x="0" y="0"/>
          <a:ext cx="0" cy="0"/>
          <a:chOff x="0" y="0"/>
          <a:chExt cx="0" cy="0"/>
        </a:xfrm>
      </p:grpSpPr>
      <p:sp>
        <p:nvSpPr>
          <p:cNvPr id="215" name="Google Shape;215;p13"/>
          <p:cNvSpPr txBox="1"/>
          <p:nvPr/>
        </p:nvSpPr>
        <p:spPr>
          <a:xfrm>
            <a:off x="311700" y="891507"/>
            <a:ext cx="8520600" cy="646500"/>
          </a:xfrm>
          <a:prstGeom prst="rect">
            <a:avLst/>
          </a:prstGeom>
          <a:noFill/>
          <a:ln>
            <a:noFill/>
          </a:ln>
        </p:spPr>
        <p:txBody>
          <a:bodyPr spcFirstLastPara="1" wrap="square" lIns="91425" tIns="91425" rIns="91425" bIns="91425" anchor="b" anchorCtr="0">
            <a:normAutofit/>
          </a:bodyPr>
          <a:lstStyle/>
          <a:p>
            <a:pPr marL="0" marR="0" lvl="0" indent="0" algn="ctr" rtl="0">
              <a:lnSpc>
                <a:spcPct val="80000"/>
              </a:lnSpc>
              <a:spcBef>
                <a:spcPts val="0"/>
              </a:spcBef>
              <a:spcAft>
                <a:spcPts val="0"/>
              </a:spcAft>
              <a:buClr>
                <a:schemeClr val="dk1"/>
              </a:buClr>
              <a:buSzPts val="5344"/>
              <a:buFont typeface="Arial"/>
              <a:buNone/>
            </a:pPr>
            <a:r>
              <a:rPr lang="nl" sz="3600" b="0" i="0" u="none" strike="noStrike" cap="none">
                <a:solidFill>
                  <a:srgbClr val="E71E62"/>
                </a:solidFill>
                <a:latin typeface="Capriola"/>
                <a:ea typeface="Capriola"/>
                <a:cs typeface="Capriola"/>
                <a:sym typeface="Capriola"/>
              </a:rPr>
              <a:t>Mediaukkiedagen.nl</a:t>
            </a:r>
            <a:endParaRPr sz="3600" b="0" i="0" u="none" strike="noStrike" cap="none">
              <a:solidFill>
                <a:srgbClr val="E71E62"/>
              </a:solidFill>
              <a:latin typeface="Capriola"/>
              <a:ea typeface="Capriola"/>
              <a:cs typeface="Capriola"/>
              <a:sym typeface="Capriola"/>
            </a:endParaRPr>
          </a:p>
        </p:txBody>
      </p:sp>
      <p:sp>
        <p:nvSpPr>
          <p:cNvPr id="216" name="Google Shape;216;p13"/>
          <p:cNvSpPr txBox="1"/>
          <p:nvPr/>
        </p:nvSpPr>
        <p:spPr>
          <a:xfrm>
            <a:off x="1452224" y="1293672"/>
            <a:ext cx="5796000" cy="600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nl" sz="2700" b="0" i="0" u="none" strike="noStrike" cap="none">
                <a:solidFill>
                  <a:srgbClr val="5DAF00"/>
                </a:solidFill>
                <a:latin typeface="Rubik"/>
                <a:ea typeface="Rubik"/>
                <a:cs typeface="Rubik"/>
                <a:sym typeface="Rubik"/>
              </a:rPr>
              <a:t>= landingsplek campagne</a:t>
            </a:r>
            <a:endParaRPr sz="2700" b="0" i="0" u="none" strike="noStrike" cap="none">
              <a:solidFill>
                <a:srgbClr val="5DAF00"/>
              </a:solidFill>
              <a:latin typeface="Rubik"/>
              <a:ea typeface="Rubik"/>
              <a:cs typeface="Rubik"/>
              <a:sym typeface="Rubik"/>
            </a:endParaRPr>
          </a:p>
        </p:txBody>
      </p:sp>
      <p:sp>
        <p:nvSpPr>
          <p:cNvPr id="217" name="Google Shape;217;p13"/>
          <p:cNvSpPr txBox="1"/>
          <p:nvPr/>
        </p:nvSpPr>
        <p:spPr>
          <a:xfrm>
            <a:off x="2127150" y="1892195"/>
            <a:ext cx="4254300" cy="3372300"/>
          </a:xfrm>
          <a:prstGeom prst="rect">
            <a:avLst/>
          </a:prstGeom>
          <a:noFill/>
          <a:ln>
            <a:noFill/>
          </a:ln>
        </p:spPr>
        <p:txBody>
          <a:bodyPr spcFirstLastPara="1" wrap="square" lIns="91425" tIns="91425" rIns="91425" bIns="91425" anchor="t" anchorCtr="0">
            <a:normAutofit/>
          </a:bodyPr>
          <a:lstStyle/>
          <a:p>
            <a:pPr marL="0" marR="0" lvl="0" indent="0" algn="l" rtl="0">
              <a:lnSpc>
                <a:spcPct val="100000"/>
              </a:lnSpc>
              <a:spcBef>
                <a:spcPts val="0"/>
              </a:spcBef>
              <a:spcAft>
                <a:spcPts val="0"/>
              </a:spcAft>
              <a:buClr>
                <a:schemeClr val="dk2"/>
              </a:buClr>
              <a:buSzPts val="2800"/>
              <a:buFont typeface="Arial"/>
              <a:buNone/>
            </a:pPr>
            <a:r>
              <a:rPr lang="nl" sz="1616" b="0" i="0" u="none" strike="noStrike" cap="none">
                <a:solidFill>
                  <a:srgbClr val="1072B9"/>
                </a:solidFill>
                <a:latin typeface="Capriola"/>
                <a:ea typeface="Capriola"/>
                <a:cs typeface="Capriola"/>
                <a:sym typeface="Capriola"/>
              </a:rPr>
              <a:t>Voor ouders</a:t>
            </a:r>
            <a:endParaRPr sz="1400" b="0" i="0" u="none" strike="noStrike" cap="none">
              <a:solidFill>
                <a:srgbClr val="1072B9"/>
              </a:solidFill>
              <a:latin typeface="Arial"/>
              <a:ea typeface="Arial"/>
              <a:cs typeface="Arial"/>
              <a:sym typeface="Arial"/>
            </a:endParaRPr>
          </a:p>
          <a:p>
            <a:pPr marL="457200" marR="0" lvl="0" indent="-336550" algn="l" rtl="0">
              <a:lnSpc>
                <a:spcPct val="100000"/>
              </a:lnSpc>
              <a:spcBef>
                <a:spcPts val="0"/>
              </a:spcBef>
              <a:spcAft>
                <a:spcPts val="0"/>
              </a:spcAft>
              <a:buClr>
                <a:srgbClr val="1072B9"/>
              </a:buClr>
              <a:buSzPts val="1700"/>
              <a:buFont typeface="Rubik"/>
              <a:buChar char="●"/>
            </a:pPr>
            <a:r>
              <a:rPr lang="nl" sz="1700" b="0" i="0" u="none" strike="noStrike" cap="none">
                <a:solidFill>
                  <a:srgbClr val="1072B9"/>
                </a:solidFill>
                <a:latin typeface="Rubik"/>
                <a:ea typeface="Rubik"/>
                <a:cs typeface="Rubik"/>
                <a:sym typeface="Rubik"/>
              </a:rPr>
              <a:t>Activiteiten</a:t>
            </a:r>
            <a:endParaRPr sz="1400" b="0" i="0" u="none" strike="noStrike" cap="none">
              <a:solidFill>
                <a:srgbClr val="1072B9"/>
              </a:solidFill>
              <a:latin typeface="Arial"/>
              <a:ea typeface="Arial"/>
              <a:cs typeface="Arial"/>
              <a:sym typeface="Arial"/>
            </a:endParaRPr>
          </a:p>
          <a:p>
            <a:pPr marL="457200" marR="0" lvl="0" indent="-336550" algn="l" rtl="0">
              <a:lnSpc>
                <a:spcPct val="100000"/>
              </a:lnSpc>
              <a:spcBef>
                <a:spcPts val="0"/>
              </a:spcBef>
              <a:spcAft>
                <a:spcPts val="0"/>
              </a:spcAft>
              <a:buClr>
                <a:srgbClr val="1072B9"/>
              </a:buClr>
              <a:buSzPts val="1700"/>
              <a:buFont typeface="Rubik"/>
              <a:buChar char="●"/>
            </a:pPr>
            <a:r>
              <a:rPr lang="nl" sz="1700" b="0" i="0" u="none" strike="noStrike" cap="none">
                <a:solidFill>
                  <a:srgbClr val="1072B9"/>
                </a:solidFill>
                <a:latin typeface="Rubik"/>
                <a:ea typeface="Rubik"/>
                <a:cs typeface="Rubik"/>
                <a:sym typeface="Rubik"/>
              </a:rPr>
              <a:t>Tips</a:t>
            </a:r>
            <a:endParaRPr sz="1400" b="0" i="0" u="none" strike="noStrike" cap="none">
              <a:solidFill>
                <a:srgbClr val="1072B9"/>
              </a:solidFill>
              <a:latin typeface="Arial"/>
              <a:ea typeface="Arial"/>
              <a:cs typeface="Arial"/>
              <a:sym typeface="Arial"/>
            </a:endParaRPr>
          </a:p>
          <a:p>
            <a:pPr marL="457200" marR="0" lvl="0" indent="-336550" algn="l" rtl="0">
              <a:lnSpc>
                <a:spcPct val="100000"/>
              </a:lnSpc>
              <a:spcBef>
                <a:spcPts val="0"/>
              </a:spcBef>
              <a:spcAft>
                <a:spcPts val="0"/>
              </a:spcAft>
              <a:buClr>
                <a:srgbClr val="1072B9"/>
              </a:buClr>
              <a:buSzPts val="1700"/>
              <a:buFont typeface="Rubik"/>
              <a:buChar char="●"/>
            </a:pPr>
            <a:r>
              <a:rPr lang="nl" sz="1700" b="0" i="0" u="none" strike="noStrike" cap="none">
                <a:solidFill>
                  <a:srgbClr val="1072B9"/>
                </a:solidFill>
                <a:latin typeface="Rubik"/>
                <a:ea typeface="Rubik"/>
                <a:cs typeface="Rubik"/>
                <a:sym typeface="Rubik"/>
              </a:rPr>
              <a:t>Tools</a:t>
            </a:r>
            <a:endParaRPr sz="1700" b="0" i="1" u="none" strike="noStrike" cap="none">
              <a:solidFill>
                <a:srgbClr val="1072B9"/>
              </a:solidFill>
              <a:latin typeface="Rubik"/>
              <a:ea typeface="Rubik"/>
              <a:cs typeface="Rubik"/>
              <a:sym typeface="Rubik"/>
            </a:endParaRPr>
          </a:p>
          <a:p>
            <a:pPr marL="0" marR="0" lvl="0" indent="0" algn="l" rtl="0">
              <a:lnSpc>
                <a:spcPct val="100000"/>
              </a:lnSpc>
              <a:spcBef>
                <a:spcPts val="0"/>
              </a:spcBef>
              <a:spcAft>
                <a:spcPts val="0"/>
              </a:spcAft>
              <a:buClr>
                <a:schemeClr val="dk2"/>
              </a:buClr>
              <a:buSzPts val="2800"/>
              <a:buFont typeface="Arial"/>
              <a:buNone/>
            </a:pPr>
            <a:endParaRPr sz="1600" b="0" i="0" u="none" strike="noStrike" cap="none">
              <a:solidFill>
                <a:srgbClr val="1072B9"/>
              </a:solidFill>
              <a:latin typeface="Rubik"/>
              <a:ea typeface="Rubik"/>
              <a:cs typeface="Rubik"/>
              <a:sym typeface="Rubik"/>
            </a:endParaRPr>
          </a:p>
          <a:p>
            <a:pPr marL="0" marR="0" lvl="0" indent="0" algn="l" rtl="0">
              <a:lnSpc>
                <a:spcPct val="100000"/>
              </a:lnSpc>
              <a:spcBef>
                <a:spcPts val="0"/>
              </a:spcBef>
              <a:spcAft>
                <a:spcPts val="0"/>
              </a:spcAft>
              <a:buClr>
                <a:schemeClr val="dk2"/>
              </a:buClr>
              <a:buSzPts val="2800"/>
              <a:buFont typeface="Arial"/>
              <a:buNone/>
            </a:pPr>
            <a:endParaRPr sz="1600" b="0" i="0" u="none" strike="noStrike" cap="none">
              <a:solidFill>
                <a:srgbClr val="1072B9"/>
              </a:solidFill>
              <a:latin typeface="Rubik"/>
              <a:ea typeface="Rubik"/>
              <a:cs typeface="Rubik"/>
              <a:sym typeface="Rubik"/>
            </a:endParaRPr>
          </a:p>
          <a:p>
            <a:pPr marL="0" marR="0" lvl="0" indent="0" algn="l" rtl="0">
              <a:lnSpc>
                <a:spcPct val="100000"/>
              </a:lnSpc>
              <a:spcBef>
                <a:spcPts val="0"/>
              </a:spcBef>
              <a:spcAft>
                <a:spcPts val="0"/>
              </a:spcAft>
              <a:buClr>
                <a:schemeClr val="dk2"/>
              </a:buClr>
              <a:buSzPts val="2800"/>
              <a:buFont typeface="Arial"/>
              <a:buNone/>
            </a:pPr>
            <a:endParaRPr sz="1600" b="0" i="0" u="none" strike="noStrike" cap="none">
              <a:solidFill>
                <a:srgbClr val="1072B9"/>
              </a:solidFill>
              <a:latin typeface="Rubik"/>
              <a:ea typeface="Rubik"/>
              <a:cs typeface="Rubik"/>
              <a:sym typeface="Rubik"/>
            </a:endParaRPr>
          </a:p>
        </p:txBody>
      </p:sp>
      <p:pic>
        <p:nvPicPr>
          <p:cNvPr id="218" name="Google Shape;218;p13"/>
          <p:cNvPicPr preferRelativeResize="0"/>
          <p:nvPr/>
        </p:nvPicPr>
        <p:blipFill rotWithShape="1">
          <a:blip r:embed="rId4">
            <a:alphaModFix/>
          </a:blip>
          <a:srcRect/>
          <a:stretch/>
        </p:blipFill>
        <p:spPr>
          <a:xfrm rot="-304677">
            <a:off x="2177666" y="3271535"/>
            <a:ext cx="1842225" cy="1223050"/>
          </a:xfrm>
          <a:prstGeom prst="rect">
            <a:avLst/>
          </a:prstGeom>
          <a:noFill/>
          <a:ln>
            <a:noFill/>
          </a:ln>
          <a:effectLst>
            <a:outerShdw blurRad="57150" dist="19050" dir="5400000" algn="tl" rotWithShape="0">
              <a:srgbClr val="000000">
                <a:alpha val="49411"/>
              </a:srgb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2"/>
        <p:cNvGrpSpPr/>
        <p:nvPr/>
      </p:nvGrpSpPr>
      <p:grpSpPr>
        <a:xfrm>
          <a:off x="0" y="0"/>
          <a:ext cx="0" cy="0"/>
          <a:chOff x="0" y="0"/>
          <a:chExt cx="0" cy="0"/>
        </a:xfrm>
      </p:grpSpPr>
      <p:sp>
        <p:nvSpPr>
          <p:cNvPr id="223" name="Google Shape;223;p14"/>
          <p:cNvSpPr txBox="1"/>
          <p:nvPr/>
        </p:nvSpPr>
        <p:spPr>
          <a:xfrm>
            <a:off x="1330500" y="2171550"/>
            <a:ext cx="6483000" cy="800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nl" sz="4000" b="0" i="0" u="none" strike="noStrike" cap="none">
                <a:solidFill>
                  <a:srgbClr val="1072B9"/>
                </a:solidFill>
                <a:latin typeface="Capriola"/>
                <a:ea typeface="Capriola"/>
                <a:cs typeface="Capriola"/>
                <a:sym typeface="Capriola"/>
              </a:rPr>
              <a:t>Vragen? </a:t>
            </a:r>
            <a:endParaRPr sz="4200" b="0" i="0" u="none" strike="noStrike" cap="none">
              <a:solidFill>
                <a:srgbClr val="1072B9"/>
              </a:solidFill>
              <a:latin typeface="Chelsea Market"/>
              <a:ea typeface="Chelsea Market"/>
              <a:cs typeface="Chelsea Market"/>
              <a:sym typeface="Chelsea Marke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7"/>
        <p:cNvGrpSpPr/>
        <p:nvPr/>
      </p:nvGrpSpPr>
      <p:grpSpPr>
        <a:xfrm>
          <a:off x="0" y="0"/>
          <a:ext cx="0" cy="0"/>
          <a:chOff x="0" y="0"/>
          <a:chExt cx="0" cy="0"/>
        </a:xfrm>
      </p:grpSpPr>
      <p:sp>
        <p:nvSpPr>
          <p:cNvPr id="228" name="Google Shape;228;p15"/>
          <p:cNvSpPr txBox="1"/>
          <p:nvPr/>
        </p:nvSpPr>
        <p:spPr>
          <a:xfrm>
            <a:off x="1330500" y="2171550"/>
            <a:ext cx="6483000" cy="800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nl" sz="4000" b="0" i="0" u="none" strike="noStrike" cap="none">
                <a:solidFill>
                  <a:srgbClr val="1072B9"/>
                </a:solidFill>
                <a:latin typeface="Capriola"/>
                <a:ea typeface="Capriola"/>
                <a:cs typeface="Capriola"/>
                <a:sym typeface="Capriola"/>
              </a:rPr>
              <a:t>Dankjewel! </a:t>
            </a:r>
            <a:endParaRPr sz="4200" b="0" i="0" u="none" strike="noStrike" cap="none">
              <a:solidFill>
                <a:srgbClr val="1072B9"/>
              </a:solidFill>
              <a:latin typeface="Chelsea Market"/>
              <a:ea typeface="Chelsea Market"/>
              <a:cs typeface="Chelsea Market"/>
              <a:sym typeface="Chelsea Market"/>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B8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1043</Words>
  <Application>Microsoft Macintosh PowerPoint</Application>
  <PresentationFormat>Diavoorstelling (16:9)</PresentationFormat>
  <Paragraphs>89</Paragraphs>
  <Slides>24</Slides>
  <Notes>24</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24</vt:i4>
      </vt:variant>
    </vt:vector>
  </HeadingPairs>
  <TitlesOfParts>
    <vt:vector size="30" baseType="lpstr">
      <vt:lpstr>Chelsea Market</vt:lpstr>
      <vt:lpstr>Rubik</vt:lpstr>
      <vt:lpstr>Roboto</vt:lpstr>
      <vt:lpstr>Arial</vt:lpstr>
      <vt:lpstr>Capriola</vt:lpstr>
      <vt:lpstr>Simple Light</vt:lpstr>
      <vt:lpstr>PowerPoint-presentatie</vt:lpstr>
      <vt:lpstr>PowerPoint-presentatie</vt:lpstr>
      <vt:lpstr>Kennismaking</vt:lpstr>
      <vt:lpstr>PowerPoint-presentatie</vt:lpstr>
      <vt:lpstr>PowerPoint-presentatie</vt:lpstr>
      <vt:lpstr>PowerPoint-presentatie</vt:lpstr>
      <vt:lpstr>De tips voor thuis Beschikbaar in verschillende talen Tips voor 0-2 jaar en 2-6 jaar</vt:lpstr>
      <vt:lpstr>Tip 1</vt:lpstr>
      <vt:lpstr>Tip 2</vt:lpstr>
      <vt:lpstr>Tip 3</vt:lpstr>
      <vt:lpstr>Tip 4</vt:lpstr>
      <vt:lpstr>Tip 5</vt:lpstr>
      <vt:lpstr>Tip 1</vt:lpstr>
      <vt:lpstr>Tip 2</vt:lpstr>
      <vt:lpstr>Tip 3</vt:lpstr>
      <vt:lpstr>Tip 4</vt:lpstr>
      <vt:lpstr>Tip 5</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Simone Koens</cp:lastModifiedBy>
  <cp:revision>3</cp:revision>
  <dcterms:modified xsi:type="dcterms:W3CDTF">2026-03-12T14:02:05Z</dcterms:modified>
</cp:coreProperties>
</file>