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oboto"/>
      <p:regular r:id="rId30"/>
      <p:bold r:id="rId31"/>
      <p:italic r:id="rId32"/>
      <p:boldItalic r:id="rId33"/>
    </p:embeddedFont>
    <p:embeddedFont>
      <p:font typeface="Chelsea Market"/>
      <p:regular r:id="rId34"/>
    </p:embeddedFont>
    <p:embeddedFont>
      <p:font typeface="Capriola"/>
      <p:regular r:id="rId35"/>
    </p:embeddedFont>
    <p:embeddedFont>
      <p:font typeface="Rubik"/>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0" roundtripDataSignature="AMtx7mhcKDbvDDZ5ye7289yNT2fD4a4N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Capriola-regular.fntdata"/><Relationship Id="rId12" Type="http://schemas.openxmlformats.org/officeDocument/2006/relationships/slide" Target="slides/slide7.xml"/><Relationship Id="rId34" Type="http://schemas.openxmlformats.org/officeDocument/2006/relationships/font" Target="fonts/ChelseaMarket-regular.fntdata"/><Relationship Id="rId15" Type="http://schemas.openxmlformats.org/officeDocument/2006/relationships/slide" Target="slides/slide10.xml"/><Relationship Id="rId37" Type="http://schemas.openxmlformats.org/officeDocument/2006/relationships/font" Target="fonts/Rubik-bold.fntdata"/><Relationship Id="rId14" Type="http://schemas.openxmlformats.org/officeDocument/2006/relationships/slide" Target="slides/slide9.xml"/><Relationship Id="rId36" Type="http://schemas.openxmlformats.org/officeDocument/2006/relationships/font" Target="fonts/Rubik-regular.fntdata"/><Relationship Id="rId17" Type="http://schemas.openxmlformats.org/officeDocument/2006/relationships/slide" Target="slides/slide12.xml"/><Relationship Id="rId39" Type="http://schemas.openxmlformats.org/officeDocument/2006/relationships/font" Target="fonts/Rubik-boldItalic.fntdata"/><Relationship Id="rId16" Type="http://schemas.openxmlformats.org/officeDocument/2006/relationships/slide" Target="slides/slide11.xml"/><Relationship Id="rId38" Type="http://schemas.openxmlformats.org/officeDocument/2006/relationships/font" Target="fonts/Rubik-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sz="1050">
                <a:solidFill>
                  <a:schemeClr val="dk1"/>
                </a:solidFill>
                <a:latin typeface="Rubik"/>
                <a:ea typeface="Rubik"/>
                <a:cs typeface="Rubik"/>
                <a:sym typeface="Rubik"/>
              </a:rPr>
              <a:t>Ieder jaar vinden de Media Ukkie Dagen plaats. Dit jaar, Tijdens de Media Ukkie Dagen van 5 t/m 12 april 2024 wordt er aandacht gevraagd voor mediaopvoeding van kinderen van 0 t/m 6 jaar. Dit jaar is het thema: Samen met media. Landelijk worden er in het kader van de Media Ukkie Dagen veel activiteiten georganiseerd.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368300" rtl="0" algn="l">
              <a:lnSpc>
                <a:spcPct val="115000"/>
              </a:lnSpc>
              <a:spcBef>
                <a:spcPts val="0"/>
              </a:spcBef>
              <a:spcAft>
                <a:spcPts val="0"/>
              </a:spcAft>
              <a:buClr>
                <a:schemeClr val="dk1"/>
              </a:buClr>
              <a:buSzPts val="1100"/>
              <a:buFont typeface="Arial"/>
              <a:buNone/>
            </a:pPr>
            <a:r>
              <a:rPr lang="nl" sz="1050">
                <a:solidFill>
                  <a:schemeClr val="dk1"/>
                </a:solidFill>
                <a:latin typeface="Rubik"/>
                <a:ea typeface="Rubik"/>
                <a:cs typeface="Rubik"/>
                <a:sym typeface="Rubik"/>
              </a:rPr>
              <a:t>Kijk jij graag een filmpje met je ukkie? Speel je wel eens samen een game? Of ga je wel eens mét je ukkie zitten voor een leuke podcast of een fijn luisterboek?</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In Nederland is de groep ouders die vaak samen met hun kind media gebruikt klein. Het komt dus regelmatig voor dat kleintjes helemaal zelfstandig, of met een beetje toezicht, bezig zijn met media. En dit is jammer. Want samen bezig zijn met media brengt ontzettend veel voordelen met zich mee. Samen media gebruiken is gezellig, levert de kleine kijker meer plezier op (en jou waarschijnlijk ook). En een kind dat samen bezig is met media onthoudt hier meer van en snapt ook nog eens beter wat er gebeurt. Het  biedt jou bovendien de kans om te kijken wát je kind ziet en hierover in gesprek te gaan.</a:t>
            </a:r>
            <a:endParaRPr sz="1050">
              <a:solidFill>
                <a:schemeClr val="dk1"/>
              </a:solidFill>
              <a:latin typeface="Rubik"/>
              <a:ea typeface="Rubik"/>
              <a:cs typeface="Rubik"/>
              <a:sym typeface="Rubik"/>
            </a:endParaRPr>
          </a:p>
          <a:p>
            <a:pPr indent="0" lvl="0" marL="0" rtl="0" algn="l">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Een hoop voordelen dus. En we helpen je graag om deze voordelen over te brengen op ouders, of om er zelf mee aan de slag te gaan. De Media Ukkie Dagen staan daarom komend jaar in het teken van Samen met media. We nodigen jou als professional, (groot)ouders, ooms, tantes en opvoeders uit om actief aan de slag te gaan. Kijk mee. Luister mee. Beleef mee. En ontdek zo samen wat er allemaal gebeurt in de mediawereld van jouw ukkie.</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Wij helpen je op weg. Met toegankelijke tips, handige tools en mooie materialen van een heleboel experts. Want samen media gebruiken, hoef je niet alleen te doen!</a:t>
            </a:r>
            <a:endParaRPr sz="1050">
              <a:solidFill>
                <a:schemeClr val="dk1"/>
              </a:solidFill>
              <a:latin typeface="Rubik"/>
              <a:ea typeface="Rubik"/>
              <a:cs typeface="Rubik"/>
              <a:sym typeface="Rubik"/>
            </a:endParaRPr>
          </a:p>
          <a:p>
            <a:pPr indent="0" lvl="0" marL="0" rtl="0" algn="l">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De #MUD25 vindt plaats van </a:t>
            </a:r>
            <a:r>
              <a:rPr b="1" lang="nl" sz="1050">
                <a:solidFill>
                  <a:schemeClr val="dk1"/>
                </a:solidFill>
                <a:latin typeface="Rubik"/>
                <a:ea typeface="Rubik"/>
                <a:cs typeface="Rubik"/>
                <a:sym typeface="Rubik"/>
              </a:rPr>
              <a:t>4 t/m 11 april.</a:t>
            </a:r>
            <a:r>
              <a:rPr lang="nl" sz="1050">
                <a:solidFill>
                  <a:schemeClr val="dk1"/>
                </a:solidFill>
                <a:latin typeface="Rubik"/>
                <a:ea typeface="Rubik"/>
                <a:cs typeface="Rubik"/>
                <a:sym typeface="Rubik"/>
              </a:rPr>
              <a:t> </a:t>
            </a:r>
            <a:endParaRPr sz="1050">
              <a:solidFill>
                <a:schemeClr val="dk1"/>
              </a:solidFill>
              <a:latin typeface="Rubik"/>
              <a:ea typeface="Rubik"/>
              <a:cs typeface="Rubik"/>
              <a:sym typeface="Rubik"/>
            </a:endParaRPr>
          </a:p>
          <a:p>
            <a:pPr indent="0" lvl="0" marL="1397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683bb9406_1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32683bb9406_1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2683bb9406_1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32683bb9406_1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2683bb9406_1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2683bb9406_1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2683bb9406_1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2683bb9406_1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282d8b4fb8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3282d8b4fb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282d8b4fb8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3282d8b4fb8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282d8b4fb8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3282d8b4fb8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282d8b4fb8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3282d8b4fb8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282d8b4fb8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g3282d8b4fb8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282d8b4fb8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3282d8b4fb8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1">
  <p:cSld name="BLANK_1">
    <p:spTree>
      <p:nvGrpSpPr>
        <p:cNvPr id="50"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b="0" l="0" r="0" t="0"/>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b="0" l="0" r="0" t="0"/>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b="0" l="0" r="0" t="0"/>
          <a:stretch/>
        </p:blipFill>
        <p:spPr>
          <a:xfrm>
            <a:off x="2353625" y="449825"/>
            <a:ext cx="2162608" cy="2436494"/>
          </a:xfrm>
          <a:prstGeom prst="rect">
            <a:avLst/>
          </a:prstGeom>
          <a:noFill/>
          <a:ln>
            <a:noFill/>
          </a:ln>
        </p:spPr>
      </p:pic>
      <p:sp>
        <p:nvSpPr>
          <p:cNvPr id="54" name="Google Shape;54;p28"/>
          <p:cNvSpPr txBox="1"/>
          <p:nvPr>
            <p:ph type="title"/>
          </p:nvPr>
        </p:nvSpPr>
        <p:spPr>
          <a:xfrm>
            <a:off x="2388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5" name="Google Shape;55;p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56" name="Google Shape;56;p28"/>
          <p:cNvSpPr txBox="1"/>
          <p:nvPr>
            <p:ph idx="2" type="title"/>
          </p:nvPr>
        </p:nvSpPr>
        <p:spPr>
          <a:xfrm>
            <a:off x="4620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7" name="Google Shape;57;p28"/>
          <p:cNvSpPr txBox="1"/>
          <p:nvPr>
            <p:ph idx="3" type="title"/>
          </p:nvPr>
        </p:nvSpPr>
        <p:spPr>
          <a:xfrm>
            <a:off x="3515400" y="2719925"/>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58" name="Google Shape;58;p28"/>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aqua">
  <p:cSld name="BLANK_2_1">
    <p:spTree>
      <p:nvGrpSpPr>
        <p:cNvPr id="59" name="Shape 59"/>
        <p:cNvGrpSpPr/>
        <p:nvPr/>
      </p:nvGrpSpPr>
      <p:grpSpPr>
        <a:xfrm>
          <a:off x="0" y="0"/>
          <a:ext cx="0" cy="0"/>
          <a:chOff x="0" y="0"/>
          <a:chExt cx="0" cy="0"/>
        </a:xfrm>
      </p:grpSpPr>
      <p:sp>
        <p:nvSpPr>
          <p:cNvPr id="60" name="Google Shape;60;p2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id="61" name="Google Shape;61;p29"/>
          <p:cNvPicPr preferRelativeResize="0"/>
          <p:nvPr/>
        </p:nvPicPr>
        <p:blipFill rotWithShape="1">
          <a:blip r:embed="rId2">
            <a:alphaModFix/>
          </a:blip>
          <a:srcRect b="0" l="0" r="0" t="0"/>
          <a:stretch/>
        </p:blipFill>
        <p:spPr>
          <a:xfrm>
            <a:off x="2672400" y="456950"/>
            <a:ext cx="3720349" cy="4191528"/>
          </a:xfrm>
          <a:prstGeom prst="rect">
            <a:avLst/>
          </a:prstGeom>
          <a:noFill/>
          <a:ln>
            <a:noFill/>
          </a:ln>
        </p:spPr>
      </p:pic>
      <p:sp>
        <p:nvSpPr>
          <p:cNvPr id="62" name="Google Shape;62;p29"/>
          <p:cNvSpPr txBox="1"/>
          <p:nvPr>
            <p:ph type="title"/>
          </p:nvPr>
        </p:nvSpPr>
        <p:spPr>
          <a:xfrm>
            <a:off x="2636400" y="1348325"/>
            <a:ext cx="3807300" cy="2440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63" name="Google Shape;63;p29"/>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oranje">
  <p:cSld name="BLANK_2_2">
    <p:spTree>
      <p:nvGrpSpPr>
        <p:cNvPr id="64" name="Shape 64"/>
        <p:cNvGrpSpPr/>
        <p:nvPr/>
      </p:nvGrpSpPr>
      <p:grpSpPr>
        <a:xfrm>
          <a:off x="0" y="0"/>
          <a:ext cx="0" cy="0"/>
          <a:chOff x="0" y="0"/>
          <a:chExt cx="0" cy="0"/>
        </a:xfrm>
      </p:grpSpPr>
      <p:sp>
        <p:nvSpPr>
          <p:cNvPr id="65" name="Google Shape;65;p3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66" name="Google Shape;66;p30"/>
          <p:cNvSpPr txBox="1"/>
          <p:nvPr>
            <p:ph type="title"/>
          </p:nvPr>
        </p:nvSpPr>
        <p:spPr>
          <a:xfrm>
            <a:off x="460950" y="1379550"/>
            <a:ext cx="3936900" cy="19485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p:txBody>
      </p:sp>
      <p:pic>
        <p:nvPicPr>
          <p:cNvPr id="67" name="Google Shape;67;p30"/>
          <p:cNvPicPr preferRelativeResize="0"/>
          <p:nvPr/>
        </p:nvPicPr>
        <p:blipFill rotWithShape="1">
          <a:blip r:embed="rId2">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hyperlink" Target="https://www.mediawijsheid.nl/mud25-acht-tips/" TargetMode="External"/><Relationship Id="rId7"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3" name="Google Shape;73;p1"/>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74" name="Google Shape;74;p1"/>
          <p:cNvSpPr txBox="1"/>
          <p:nvPr/>
        </p:nvSpPr>
        <p:spPr>
          <a:xfrm>
            <a:off x="-10650" y="713797"/>
            <a:ext cx="9144000" cy="969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400"/>
              <a:buFont typeface="Arial"/>
              <a:buNone/>
            </a:pPr>
            <a:r>
              <a:rPr b="1" i="0" lang="nl" sz="5100" u="none" cap="none" strike="noStrike">
                <a:solidFill>
                  <a:srgbClr val="E72B5E"/>
                </a:solidFill>
                <a:latin typeface="Capriola"/>
                <a:ea typeface="Capriola"/>
                <a:cs typeface="Capriola"/>
                <a:sym typeface="Capriola"/>
              </a:rPr>
              <a:t>Welkom!</a:t>
            </a:r>
            <a:endParaRPr b="1" i="0" sz="5100" u="none" cap="none" strike="noStrike">
              <a:solidFill>
                <a:srgbClr val="E72B5E"/>
              </a:solidFill>
              <a:latin typeface="Capriola"/>
              <a:ea typeface="Capriola"/>
              <a:cs typeface="Capriola"/>
              <a:sym typeface="Capriola"/>
            </a:endParaRPr>
          </a:p>
        </p:txBody>
      </p:sp>
      <p:pic>
        <p:nvPicPr>
          <p:cNvPr id="75" name="Google Shape;75;p1"/>
          <p:cNvPicPr preferRelativeResize="0"/>
          <p:nvPr/>
        </p:nvPicPr>
        <p:blipFill>
          <a:blip r:embed="rId4">
            <a:alphaModFix/>
          </a:blip>
          <a:stretch>
            <a:fillRect/>
          </a:stretch>
        </p:blipFill>
        <p:spPr>
          <a:xfrm>
            <a:off x="3470235" y="1683400"/>
            <a:ext cx="2203525" cy="220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2"/>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1" name="Google Shape;81;p2"/>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82" name="Google Shape;82;p2"/>
          <p:cNvSpPr txBox="1"/>
          <p:nvPr/>
        </p:nvSpPr>
        <p:spPr>
          <a:xfrm>
            <a:off x="1103850" y="1971450"/>
            <a:ext cx="69363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0" i="0" lang="nl" sz="3300" cap="none" strike="noStrike">
                <a:solidFill>
                  <a:srgbClr val="E72B5E"/>
                </a:solidFill>
                <a:latin typeface="Capriola"/>
                <a:ea typeface="Capriola"/>
                <a:cs typeface="Capriola"/>
                <a:sym typeface="Capriola"/>
              </a:rPr>
              <a:t>We beginnen over een aantal minuten!</a:t>
            </a:r>
            <a:endParaRPr b="0" i="0" sz="3300" cap="none" strike="noStrike">
              <a:solidFill>
                <a:srgbClr val="E72B5E"/>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8" name="Google Shape;88;p3"/>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89" name="Google Shape;89;p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Kennismaking</a:t>
            </a:r>
            <a:endParaRPr sz="4000">
              <a:solidFill>
                <a:srgbClr val="E72B5E"/>
              </a:solidFill>
              <a:latin typeface="Capriola"/>
              <a:ea typeface="Capriola"/>
              <a:cs typeface="Capriola"/>
              <a:sym typeface="Capriola"/>
            </a:endParaRPr>
          </a:p>
        </p:txBody>
      </p:sp>
      <p:sp>
        <p:nvSpPr>
          <p:cNvPr id="90" name="Google Shape;90;p3"/>
          <p:cNvSpPr txBox="1"/>
          <p:nvPr/>
        </p:nvSpPr>
        <p:spPr>
          <a:xfrm>
            <a:off x="2112600" y="2174766"/>
            <a:ext cx="4918800" cy="1431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68C0CD"/>
                </a:solidFill>
                <a:latin typeface="Rubik"/>
                <a:ea typeface="Rubik"/>
                <a:cs typeface="Rubik"/>
                <a:sym typeface="Rubik"/>
              </a:rPr>
              <a:t>Ik ben….</a:t>
            </a:r>
            <a:br>
              <a:rPr b="0" i="0" lang="nl" sz="2700" u="none" cap="none" strike="noStrike">
                <a:solidFill>
                  <a:srgbClr val="68C0CD"/>
                </a:solidFill>
                <a:latin typeface="Rubik"/>
                <a:ea typeface="Rubik"/>
                <a:cs typeface="Rubik"/>
                <a:sym typeface="Rubik"/>
              </a:rPr>
            </a:br>
            <a:br>
              <a:rPr b="0" i="0" lang="nl" sz="2700" u="none" cap="none" strike="noStrike">
                <a:solidFill>
                  <a:srgbClr val="68C0CD"/>
                </a:solidFill>
                <a:latin typeface="Rubik"/>
                <a:ea typeface="Rubik"/>
                <a:cs typeface="Rubik"/>
                <a:sym typeface="Rubik"/>
              </a:rPr>
            </a:br>
            <a:r>
              <a:rPr b="0" i="0" lang="nl" sz="2700" u="none" cap="none" strike="noStrike">
                <a:solidFill>
                  <a:srgbClr val="68C0CD"/>
                </a:solidFill>
                <a:latin typeface="Rubik"/>
                <a:ea typeface="Rubik"/>
                <a:cs typeface="Rubik"/>
                <a:sym typeface="Rubik"/>
              </a:rPr>
              <a:t>Wie ben jij/zijn jullie?</a:t>
            </a:r>
            <a:endParaRPr b="0" i="0" sz="2700" u="none" cap="none" strike="noStrike">
              <a:solidFill>
                <a:srgbClr val="68C0CD"/>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4"/>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6" name="Google Shape;96;p4"/>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97" name="Google Shape;97;p4"/>
          <p:cNvSpPr txBox="1"/>
          <p:nvPr/>
        </p:nvSpPr>
        <p:spPr>
          <a:xfrm>
            <a:off x="311700" y="857219"/>
            <a:ext cx="8520600" cy="646500"/>
          </a:xfrm>
          <a:prstGeom prst="rect">
            <a:avLst/>
          </a:prstGeom>
          <a:noFill/>
          <a:ln>
            <a:noFill/>
          </a:ln>
        </p:spPr>
        <p:txBody>
          <a:bodyPr anchorCtr="0" anchor="b" bIns="91425" lIns="91425" spcFirstLastPara="1" rIns="91425" wrap="square" tIns="91425">
            <a:normAutofit fontScale="90000" lnSpcReduction="20000"/>
          </a:bodyPr>
          <a:lstStyle/>
          <a:p>
            <a:pPr indent="0" lvl="0" marL="0" marR="0" rtl="0" algn="ctr">
              <a:lnSpc>
                <a:spcPct val="100000"/>
              </a:lnSpc>
              <a:spcBef>
                <a:spcPts val="0"/>
              </a:spcBef>
              <a:spcAft>
                <a:spcPts val="0"/>
              </a:spcAft>
              <a:buClr>
                <a:schemeClr val="dk1"/>
              </a:buClr>
              <a:buSzPct val="144444"/>
              <a:buFont typeface="Arial"/>
              <a:buNone/>
            </a:pPr>
            <a:r>
              <a:rPr b="0" i="0" lang="nl" sz="4000" u="none" cap="none" strike="noStrike">
                <a:solidFill>
                  <a:srgbClr val="E72B5E"/>
                </a:solidFill>
                <a:latin typeface="Capriola"/>
                <a:ea typeface="Capriola"/>
                <a:cs typeface="Capriola"/>
                <a:sym typeface="Capriola"/>
              </a:rPr>
              <a:t>Programma</a:t>
            </a:r>
            <a:endParaRPr b="0" i="0" sz="1400" u="none" cap="none" strike="noStrike">
              <a:solidFill>
                <a:srgbClr val="E72B5E"/>
              </a:solidFill>
              <a:latin typeface="Arial"/>
              <a:ea typeface="Arial"/>
              <a:cs typeface="Arial"/>
              <a:sym typeface="Arial"/>
            </a:endParaRPr>
          </a:p>
        </p:txBody>
      </p:sp>
      <p:sp>
        <p:nvSpPr>
          <p:cNvPr id="98" name="Google Shape;98;p4"/>
          <p:cNvSpPr txBox="1"/>
          <p:nvPr/>
        </p:nvSpPr>
        <p:spPr>
          <a:xfrm>
            <a:off x="2208986" y="1334753"/>
            <a:ext cx="5106000" cy="232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br>
              <a:rPr b="0" i="0" lang="nl" sz="2700" u="none" cap="none" strike="noStrike">
                <a:solidFill>
                  <a:srgbClr val="FFDD09"/>
                </a:solidFill>
                <a:latin typeface="Rubik"/>
                <a:ea typeface="Rubik"/>
                <a:cs typeface="Rubik"/>
                <a:sym typeface="Rubik"/>
              </a:rPr>
            </a:br>
            <a:r>
              <a:rPr b="0" i="0" lang="nl" sz="1600" u="none" cap="none" strike="noStrike">
                <a:solidFill>
                  <a:srgbClr val="68C0CD"/>
                </a:solidFill>
                <a:latin typeface="Rubik"/>
                <a:ea typeface="Rubik"/>
                <a:cs typeface="Rubik"/>
                <a:sym typeface="Rubik"/>
              </a:rPr>
              <a:t>1. Wat zijn de Media Ukkie Dagen?</a:t>
            </a:r>
            <a:br>
              <a:rPr b="0" i="0" lang="nl" sz="1600" u="none" cap="none" strike="noStrike">
                <a:solidFill>
                  <a:srgbClr val="68C0CD"/>
                </a:solidFill>
                <a:latin typeface="Rubik"/>
                <a:ea typeface="Rubik"/>
                <a:cs typeface="Rubik"/>
                <a:sym typeface="Rubik"/>
              </a:rPr>
            </a:br>
            <a:r>
              <a:rPr b="0" i="0" lang="nl" sz="1600" u="none" cap="none" strike="noStrike">
                <a:solidFill>
                  <a:srgbClr val="68C0CD"/>
                </a:solidFill>
                <a:latin typeface="Rubik"/>
                <a:ea typeface="Rubik"/>
                <a:cs typeface="Rubik"/>
                <a:sym typeface="Rubik"/>
              </a:rPr>
              <a:t>2. Wat is het thema van deze campagne?</a:t>
            </a:r>
            <a:br>
              <a:rPr b="0" i="0" lang="nl" sz="1600" u="none" cap="none" strike="noStrike">
                <a:solidFill>
                  <a:srgbClr val="68C0CD"/>
                </a:solidFill>
                <a:latin typeface="Rubik"/>
                <a:ea typeface="Rubik"/>
                <a:cs typeface="Rubik"/>
                <a:sym typeface="Rubik"/>
              </a:rPr>
            </a:br>
            <a:r>
              <a:rPr b="0" i="0" lang="nl" sz="1600" u="none" cap="none" strike="noStrike">
                <a:solidFill>
                  <a:srgbClr val="68C0CD"/>
                </a:solidFill>
                <a:latin typeface="Rubik"/>
                <a:ea typeface="Rubik"/>
                <a:cs typeface="Rubik"/>
                <a:sym typeface="Rubik"/>
              </a:rPr>
              <a:t>3</a:t>
            </a:r>
            <a:r>
              <a:rPr lang="nl" sz="1600">
                <a:solidFill>
                  <a:srgbClr val="68C0CD"/>
                </a:solidFill>
                <a:latin typeface="Rubik"/>
                <a:ea typeface="Rubik"/>
                <a:cs typeface="Rubik"/>
                <a:sym typeface="Rubik"/>
              </a:rPr>
              <a:t>. </a:t>
            </a:r>
            <a:r>
              <a:rPr b="0" i="0" lang="nl" sz="1600" u="none" cap="none" strike="noStrike">
                <a:solidFill>
                  <a:srgbClr val="68C0CD"/>
                </a:solidFill>
                <a:latin typeface="Rubik"/>
                <a:ea typeface="Rubik"/>
                <a:cs typeface="Rubik"/>
                <a:sym typeface="Rubik"/>
              </a:rPr>
              <a:t>Welke activiteiten, tips en tools zijn beschikbaar?</a:t>
            </a:r>
            <a:endParaRPr b="0" i="0" sz="1600" u="none" cap="none" strike="noStrike">
              <a:solidFill>
                <a:srgbClr val="68C0CD"/>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4. …</a:t>
            </a:r>
            <a:endParaRPr sz="1600">
              <a:solidFill>
                <a:srgbClr val="68C0CD"/>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5. …</a:t>
            </a:r>
            <a:endParaRPr sz="1600">
              <a:solidFill>
                <a:srgbClr val="68C0CD"/>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lang="nl" sz="1600">
                <a:solidFill>
                  <a:srgbClr val="68C0CD"/>
                </a:solidFill>
                <a:latin typeface="Rubik"/>
                <a:ea typeface="Rubik"/>
                <a:cs typeface="Rubik"/>
                <a:sym typeface="Rubik"/>
              </a:rPr>
              <a:t>6. …</a:t>
            </a:r>
            <a:endParaRPr sz="1600">
              <a:solidFill>
                <a:srgbClr val="68C0CD"/>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1600"/>
              <a:buFont typeface="Arial"/>
              <a:buNone/>
            </a:pPr>
            <a:r>
              <a:rPr b="0" i="0" lang="nl" sz="1600" u="none" cap="none" strike="noStrike">
                <a:solidFill>
                  <a:srgbClr val="68C0CD"/>
                </a:solidFill>
                <a:latin typeface="Rubik"/>
                <a:ea typeface="Rubik"/>
                <a:cs typeface="Rubik"/>
                <a:sym typeface="Rubik"/>
              </a:rPr>
              <a:t>7.  Vragenrondje</a:t>
            </a:r>
            <a:endParaRPr b="0" i="0" sz="1600" u="none" cap="none" strike="noStrike">
              <a:solidFill>
                <a:srgbClr val="68C0CD"/>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5"/>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4" name="Google Shape;104;p5"/>
          <p:cNvPicPr preferRelativeResize="0"/>
          <p:nvPr/>
        </p:nvPicPr>
        <p:blipFill>
          <a:blip r:embed="rId3">
            <a:alphaModFix/>
          </a:blip>
          <a:stretch>
            <a:fillRect/>
          </a:stretch>
        </p:blipFill>
        <p:spPr>
          <a:xfrm>
            <a:off x="-34850" y="0"/>
            <a:ext cx="9192545" cy="5170801"/>
          </a:xfrm>
          <a:prstGeom prst="rect">
            <a:avLst/>
          </a:prstGeom>
          <a:noFill/>
          <a:ln>
            <a:noFill/>
          </a:ln>
        </p:spPr>
      </p:pic>
      <p:sp>
        <p:nvSpPr>
          <p:cNvPr id="105" name="Google Shape;105;p5"/>
          <p:cNvSpPr txBox="1"/>
          <p:nvPr/>
        </p:nvSpPr>
        <p:spPr>
          <a:xfrm>
            <a:off x="0" y="766987"/>
            <a:ext cx="8520600" cy="7023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5200"/>
              <a:buFont typeface="Arial"/>
              <a:buNone/>
            </a:pPr>
            <a:r>
              <a:rPr b="0" i="0" lang="nl" sz="3200" u="none" cap="none" strike="noStrike">
                <a:solidFill>
                  <a:srgbClr val="E72B5E"/>
                </a:solidFill>
                <a:latin typeface="Capriola"/>
                <a:ea typeface="Capriola"/>
                <a:cs typeface="Capriola"/>
                <a:sym typeface="Capriola"/>
              </a:rPr>
              <a:t>Wat zijn de Media Ukkie Dagen?</a:t>
            </a:r>
            <a:endParaRPr b="0" i="0" sz="1400" u="none" cap="none" strike="noStrike">
              <a:solidFill>
                <a:srgbClr val="E72B5E"/>
              </a:solidFill>
              <a:latin typeface="Arial"/>
              <a:ea typeface="Arial"/>
              <a:cs typeface="Arial"/>
              <a:sym typeface="Arial"/>
            </a:endParaRPr>
          </a:p>
        </p:txBody>
      </p:sp>
      <p:sp>
        <p:nvSpPr>
          <p:cNvPr id="106" name="Google Shape;106;p5"/>
          <p:cNvSpPr txBox="1"/>
          <p:nvPr/>
        </p:nvSpPr>
        <p:spPr>
          <a:xfrm>
            <a:off x="942450" y="1545713"/>
            <a:ext cx="7336846" cy="28308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rgbClr val="68C0CD"/>
              </a:buClr>
              <a:buSzPts val="1300"/>
              <a:buFont typeface="Rubik"/>
              <a:buChar char="●"/>
            </a:pPr>
            <a:r>
              <a:rPr lang="nl" sz="1300">
                <a:solidFill>
                  <a:srgbClr val="68C0CD"/>
                </a:solidFill>
                <a:latin typeface="Rubik"/>
                <a:ea typeface="Rubik"/>
                <a:cs typeface="Rubik"/>
                <a:sym typeface="Rubik"/>
              </a:rPr>
              <a:t>4</a:t>
            </a:r>
            <a:r>
              <a:rPr b="0" i="0" lang="nl" sz="1300" u="none" cap="none" strike="noStrike">
                <a:solidFill>
                  <a:srgbClr val="68C0CD"/>
                </a:solidFill>
                <a:latin typeface="Rubik"/>
                <a:ea typeface="Rubik"/>
                <a:cs typeface="Rubik"/>
                <a:sym typeface="Rubik"/>
              </a:rPr>
              <a:t> t/m 1</a:t>
            </a:r>
            <a:r>
              <a:rPr lang="nl" sz="1300">
                <a:solidFill>
                  <a:srgbClr val="68C0CD"/>
                </a:solidFill>
                <a:latin typeface="Rubik"/>
                <a:ea typeface="Rubik"/>
                <a:cs typeface="Rubik"/>
                <a:sym typeface="Rubik"/>
              </a:rPr>
              <a:t>1</a:t>
            </a:r>
            <a:r>
              <a:rPr b="0" i="0" lang="nl" sz="1300" u="none" cap="none" strike="noStrike">
                <a:solidFill>
                  <a:srgbClr val="68C0CD"/>
                </a:solidFill>
                <a:latin typeface="Rubik"/>
                <a:ea typeface="Rubik"/>
                <a:cs typeface="Rubik"/>
                <a:sym typeface="Rubik"/>
              </a:rPr>
              <a:t> april 202</a:t>
            </a:r>
            <a:r>
              <a:rPr lang="nl" sz="1300">
                <a:solidFill>
                  <a:srgbClr val="68C0CD"/>
                </a:solidFill>
                <a:latin typeface="Rubik"/>
                <a:ea typeface="Rubik"/>
                <a:cs typeface="Rubik"/>
                <a:sym typeface="Rubik"/>
              </a:rPr>
              <a:t>5</a:t>
            </a:r>
            <a:br>
              <a:rPr b="0" i="0" lang="nl" sz="1300" u="none" cap="none" strike="noStrike">
                <a:solidFill>
                  <a:srgbClr val="68C0CD"/>
                </a:solidFill>
                <a:latin typeface="Rubik"/>
                <a:ea typeface="Rubik"/>
                <a:cs typeface="Rubik"/>
                <a:sym typeface="Rubik"/>
              </a:rPr>
            </a:br>
            <a:endParaRPr b="0" i="0" sz="1300" u="none" cap="none" strike="noStrike">
              <a:solidFill>
                <a:srgbClr val="68C0CD"/>
              </a:solidFill>
              <a:latin typeface="Rubik"/>
              <a:ea typeface="Rubik"/>
              <a:cs typeface="Rubik"/>
              <a:sym typeface="Rubik"/>
            </a:endParaRPr>
          </a:p>
          <a:p>
            <a:pPr indent="-311150" lvl="0" marL="457200" marR="0" rtl="0" algn="l">
              <a:lnSpc>
                <a:spcPct val="100000"/>
              </a:lnSpc>
              <a:spcBef>
                <a:spcPts val="0"/>
              </a:spcBef>
              <a:spcAft>
                <a:spcPts val="0"/>
              </a:spcAft>
              <a:buClr>
                <a:srgbClr val="68C0CD"/>
              </a:buClr>
              <a:buSzPts val="1300"/>
              <a:buFont typeface="Rubik"/>
              <a:buChar char="●"/>
            </a:pPr>
            <a:r>
              <a:rPr b="0" i="0" lang="nl" sz="1300" u="none" cap="none" strike="noStrike">
                <a:solidFill>
                  <a:srgbClr val="68C0CD"/>
                </a:solidFill>
                <a:latin typeface="Rubik"/>
                <a:ea typeface="Rubik"/>
                <a:cs typeface="Rubik"/>
                <a:sym typeface="Rubik"/>
              </a:rPr>
              <a:t>Tijdens de Media Ukkie Dagen wordt er aandacht gevraagd voor </a:t>
            </a:r>
            <a:br>
              <a:rPr b="0" i="0" lang="nl" sz="1300" u="none" cap="none" strike="noStrike">
                <a:solidFill>
                  <a:srgbClr val="68C0CD"/>
                </a:solidFill>
                <a:latin typeface="Rubik"/>
                <a:ea typeface="Rubik"/>
                <a:cs typeface="Rubik"/>
                <a:sym typeface="Rubik"/>
              </a:rPr>
            </a:br>
            <a:r>
              <a:rPr b="0" i="0" lang="nl" sz="1300" u="none" cap="none" strike="noStrike">
                <a:solidFill>
                  <a:srgbClr val="68C0CD"/>
                </a:solidFill>
                <a:latin typeface="Rubik"/>
                <a:ea typeface="Rubik"/>
                <a:cs typeface="Rubik"/>
                <a:sym typeface="Rubik"/>
              </a:rPr>
              <a:t>mediawijsheid in de opvoeding van kinderen van 0 t/m 6 jaar.</a:t>
            </a:r>
            <a:endParaRPr b="0" i="0" sz="1100" u="none" cap="none" strike="noStrike">
              <a:solidFill>
                <a:srgbClr val="68C0CD"/>
              </a:solidFill>
              <a:latin typeface="Arial"/>
              <a:ea typeface="Arial"/>
              <a:cs typeface="Arial"/>
              <a:sym typeface="Arial"/>
            </a:endParaRPr>
          </a:p>
          <a:p>
            <a:pPr indent="0" lvl="0" marL="914400" marR="0" rtl="0" algn="l">
              <a:lnSpc>
                <a:spcPct val="100000"/>
              </a:lnSpc>
              <a:spcBef>
                <a:spcPts val="0"/>
              </a:spcBef>
              <a:spcAft>
                <a:spcPts val="0"/>
              </a:spcAft>
              <a:buClr>
                <a:schemeClr val="dk2"/>
              </a:buClr>
              <a:buSzPts val="2800"/>
              <a:buFont typeface="Arial"/>
              <a:buNone/>
            </a:pPr>
            <a:r>
              <a:t/>
            </a:r>
            <a:endParaRPr b="0" i="0" sz="1300" u="none" cap="none" strike="noStrike">
              <a:solidFill>
                <a:srgbClr val="68C0CD"/>
              </a:solidFill>
              <a:latin typeface="Rubik"/>
              <a:ea typeface="Rubik"/>
              <a:cs typeface="Rubik"/>
              <a:sym typeface="Rubik"/>
            </a:endParaRPr>
          </a:p>
          <a:p>
            <a:pPr indent="-311150" lvl="0" marL="457200" marR="0" rtl="0" algn="l">
              <a:lnSpc>
                <a:spcPct val="100000"/>
              </a:lnSpc>
              <a:spcBef>
                <a:spcPts val="0"/>
              </a:spcBef>
              <a:spcAft>
                <a:spcPts val="0"/>
              </a:spcAft>
              <a:buClr>
                <a:srgbClr val="68C0CD"/>
              </a:buClr>
              <a:buSzPts val="1300"/>
              <a:buFont typeface="Rubik"/>
              <a:buChar char="●"/>
            </a:pPr>
            <a:r>
              <a:rPr b="0" i="0" lang="nl" sz="1300" u="none" cap="none" strike="noStrike">
                <a:solidFill>
                  <a:srgbClr val="68C0CD"/>
                </a:solidFill>
                <a:latin typeface="Rubik"/>
                <a:ea typeface="Rubik"/>
                <a:cs typeface="Rubik"/>
                <a:sym typeface="Rubik"/>
              </a:rPr>
              <a:t>Dit jaar is het thema: </a:t>
            </a:r>
            <a:r>
              <a:rPr b="1" lang="nl" sz="1300">
                <a:solidFill>
                  <a:srgbClr val="68C0CD"/>
                </a:solidFill>
                <a:latin typeface="Rubik"/>
                <a:ea typeface="Rubik"/>
                <a:cs typeface="Rubik"/>
                <a:sym typeface="Rubik"/>
              </a:rPr>
              <a:t>Samen met media</a:t>
            </a:r>
            <a:endParaRPr b="0" i="0" sz="1100" u="none" cap="none" strike="noStrike">
              <a:solidFill>
                <a:srgbClr val="68C0CD"/>
              </a:solidFill>
              <a:latin typeface="Arial"/>
              <a:ea typeface="Arial"/>
              <a:cs typeface="Arial"/>
              <a:sym typeface="Arial"/>
            </a:endParaRPr>
          </a:p>
          <a:p>
            <a:pPr indent="0" lvl="0" marL="127000" marR="0" rtl="0" algn="l">
              <a:lnSpc>
                <a:spcPct val="100000"/>
              </a:lnSpc>
              <a:spcBef>
                <a:spcPts val="0"/>
              </a:spcBef>
              <a:spcAft>
                <a:spcPts val="0"/>
              </a:spcAft>
              <a:buClr>
                <a:schemeClr val="dk2"/>
              </a:buClr>
              <a:buSzPts val="1600"/>
              <a:buFont typeface="Arial"/>
              <a:buNone/>
            </a:pPr>
            <a:r>
              <a:t/>
            </a:r>
            <a:endParaRPr b="0" i="0" sz="1300" u="none" cap="none" strike="noStrike">
              <a:solidFill>
                <a:srgbClr val="68C0CD"/>
              </a:solidFill>
              <a:latin typeface="Rubik"/>
              <a:ea typeface="Rubik"/>
              <a:cs typeface="Rubik"/>
              <a:sym typeface="Rubik"/>
            </a:endParaRPr>
          </a:p>
          <a:p>
            <a:pPr indent="-311150" lvl="0" marL="457200" marR="0" rtl="0" algn="l">
              <a:lnSpc>
                <a:spcPct val="100000"/>
              </a:lnSpc>
              <a:spcBef>
                <a:spcPts val="0"/>
              </a:spcBef>
              <a:spcAft>
                <a:spcPts val="0"/>
              </a:spcAft>
              <a:buClr>
                <a:srgbClr val="68C0CD"/>
              </a:buClr>
              <a:buSzPts val="1300"/>
              <a:buFont typeface="Rubik"/>
              <a:buChar char="●"/>
            </a:pPr>
            <a:r>
              <a:rPr b="0" i="0" lang="nl" sz="1300" u="none" cap="none" strike="noStrike">
                <a:solidFill>
                  <a:srgbClr val="68C0CD"/>
                </a:solidFill>
                <a:latin typeface="Rubik"/>
                <a:ea typeface="Rubik"/>
                <a:cs typeface="Rubik"/>
                <a:sym typeface="Rubik"/>
              </a:rPr>
              <a:t>Tijdens de Media Ukkie Dagen worden er door het hele land activiteiten georganiseerd </a:t>
            </a:r>
            <a:br>
              <a:rPr b="0" i="0" lang="nl" sz="1300" u="none" cap="none" strike="noStrike">
                <a:solidFill>
                  <a:srgbClr val="68C0CD"/>
                </a:solidFill>
                <a:latin typeface="Rubik"/>
                <a:ea typeface="Rubik"/>
                <a:cs typeface="Rubik"/>
                <a:sym typeface="Rubik"/>
              </a:rPr>
            </a:br>
            <a:endParaRPr sz="1300">
              <a:solidFill>
                <a:srgbClr val="68C0CD"/>
              </a:solidFill>
              <a:latin typeface="Rubik"/>
              <a:ea typeface="Rubik"/>
              <a:cs typeface="Rubik"/>
              <a:sym typeface="Rubik"/>
            </a:endParaRPr>
          </a:p>
          <a:p>
            <a:pPr indent="0" lvl="0" marL="457200" marR="0" rtl="0" algn="l">
              <a:lnSpc>
                <a:spcPct val="100000"/>
              </a:lnSpc>
              <a:spcBef>
                <a:spcPts val="0"/>
              </a:spcBef>
              <a:spcAft>
                <a:spcPts val="0"/>
              </a:spcAft>
              <a:buNone/>
            </a:pPr>
            <a:br>
              <a:rPr b="0" i="0" lang="nl" sz="1600" u="none" cap="none" strike="noStrike">
                <a:solidFill>
                  <a:schemeClr val="dk2"/>
                </a:solidFill>
                <a:latin typeface="Rubik"/>
                <a:ea typeface="Rubik"/>
                <a:cs typeface="Rubik"/>
                <a:sym typeface="Rubik"/>
              </a:rPr>
            </a:br>
            <a:br>
              <a:rPr b="0" i="0" lang="nl" sz="1600" u="none" cap="none" strike="noStrike">
                <a:solidFill>
                  <a:schemeClr val="dk2"/>
                </a:solidFill>
                <a:latin typeface="Rubik"/>
                <a:ea typeface="Rubik"/>
                <a:cs typeface="Rubik"/>
                <a:sym typeface="Rubik"/>
              </a:rPr>
            </a:b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
          <p:cNvSpPr txBox="1"/>
          <p:nvPr/>
        </p:nvSpPr>
        <p:spPr>
          <a:xfrm>
            <a:off x="1380975" y="1922950"/>
            <a:ext cx="631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 name="Google Shape;112;p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3" name="Google Shape;113;p6"/>
          <p:cNvSpPr/>
          <p:nvPr/>
        </p:nvSpPr>
        <p:spPr>
          <a:xfrm>
            <a:off x="-21225" y="0"/>
            <a:ext cx="9165300" cy="5170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4" name="Google Shape;114;p6"/>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15" name="Google Shape;115;p6"/>
          <p:cNvSpPr txBox="1"/>
          <p:nvPr/>
        </p:nvSpPr>
        <p:spPr>
          <a:xfrm>
            <a:off x="47331" y="1258650"/>
            <a:ext cx="8520600" cy="9081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00000"/>
              </a:lnSpc>
              <a:spcBef>
                <a:spcPts val="0"/>
              </a:spcBef>
              <a:spcAft>
                <a:spcPts val="0"/>
              </a:spcAft>
              <a:buClr>
                <a:schemeClr val="dk1"/>
              </a:buClr>
              <a:buSzPct val="40740"/>
              <a:buFont typeface="Arial"/>
              <a:buNone/>
            </a:pPr>
            <a:r>
              <a:rPr lang="nl" sz="2700">
                <a:solidFill>
                  <a:srgbClr val="E72B5E"/>
                </a:solidFill>
                <a:latin typeface="Rubik"/>
                <a:ea typeface="Rubik"/>
                <a:cs typeface="Rubik"/>
                <a:sym typeface="Rubik"/>
              </a:rPr>
              <a:t>I</a:t>
            </a:r>
            <a:r>
              <a:rPr b="0" i="0" lang="nl" sz="2700" u="none" cap="none" strike="noStrike">
                <a:solidFill>
                  <a:srgbClr val="E72B5E"/>
                </a:solidFill>
                <a:latin typeface="Rubik"/>
                <a:ea typeface="Rubik"/>
                <a:cs typeface="Rubik"/>
                <a:sym typeface="Rubik"/>
              </a:rPr>
              <a:t>nsteek thema</a:t>
            </a:r>
            <a:endParaRPr b="0" i="0" sz="3574" u="none" cap="none" strike="noStrike">
              <a:solidFill>
                <a:srgbClr val="E72B5E"/>
              </a:solidFill>
              <a:latin typeface="Rubik"/>
              <a:ea typeface="Rubik"/>
              <a:cs typeface="Rubik"/>
              <a:sym typeface="Rubik"/>
            </a:endParaRPr>
          </a:p>
          <a:p>
            <a:pPr indent="0" lvl="0" marL="0" marR="0" rtl="0" algn="l">
              <a:lnSpc>
                <a:spcPct val="115000"/>
              </a:lnSpc>
              <a:spcBef>
                <a:spcPts val="0"/>
              </a:spcBef>
              <a:spcAft>
                <a:spcPts val="0"/>
              </a:spcAft>
              <a:buClr>
                <a:schemeClr val="dk1"/>
              </a:buClr>
              <a:buSzPct val="100000"/>
              <a:buFont typeface="Arial"/>
              <a:buNone/>
            </a:pPr>
            <a:r>
              <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2"/>
              </a:buClr>
              <a:buSzPct val="100000"/>
              <a:buFont typeface="Arial"/>
              <a:buNone/>
            </a:pPr>
            <a:r>
              <a:t/>
            </a:r>
            <a:endParaRPr b="0" i="0" sz="2800" u="none" cap="none" strike="noStrike">
              <a:solidFill>
                <a:schemeClr val="dk2"/>
              </a:solidFill>
              <a:latin typeface="Arial"/>
              <a:ea typeface="Arial"/>
              <a:cs typeface="Arial"/>
              <a:sym typeface="Arial"/>
            </a:endParaRPr>
          </a:p>
        </p:txBody>
      </p:sp>
      <p:sp>
        <p:nvSpPr>
          <p:cNvPr id="116" name="Google Shape;116;p6"/>
          <p:cNvSpPr txBox="1"/>
          <p:nvPr/>
        </p:nvSpPr>
        <p:spPr>
          <a:xfrm>
            <a:off x="1149681" y="1876068"/>
            <a:ext cx="6315900" cy="16623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chemeClr val="dk2"/>
              </a:buClr>
              <a:buSzPts val="1600"/>
              <a:buFont typeface="Rubik"/>
              <a:buChar char="●"/>
            </a:pPr>
            <a:r>
              <a:rPr lang="nl" sz="1600">
                <a:solidFill>
                  <a:schemeClr val="dk2"/>
                </a:solidFill>
                <a:latin typeface="Rubik"/>
                <a:ea typeface="Rubik"/>
                <a:cs typeface="Rubik"/>
                <a:sym typeface="Rubik"/>
              </a:rPr>
              <a:t>In Nederland is de groep ouders die vaak samen met hun kind media gebruikt klein. Het komt dus regelmatig voor dat kleintjes helemaal zelfstandig, of met een beetje toezicht, bezig zijn met media. En dit is jammer. Want samen bezig zijn met media brengt ontzettend veel voordelen met zich mee.</a:t>
            </a:r>
            <a:endParaRPr sz="1600">
              <a:solidFill>
                <a:schemeClr val="dk2"/>
              </a:solidFill>
              <a:latin typeface="Rubik"/>
              <a:ea typeface="Rubik"/>
              <a:cs typeface="Rubik"/>
              <a:sym typeface="Rubik"/>
            </a:endParaRPr>
          </a:p>
        </p:txBody>
      </p:sp>
      <p:pic>
        <p:nvPicPr>
          <p:cNvPr id="117" name="Google Shape;117;p6"/>
          <p:cNvPicPr preferRelativeResize="0"/>
          <p:nvPr/>
        </p:nvPicPr>
        <p:blipFill rotWithShape="1">
          <a:blip r:embed="rId5">
            <a:alphaModFix/>
          </a:blip>
          <a:srcRect b="7534" l="18446" r="17899" t="81481"/>
          <a:stretch/>
        </p:blipFill>
        <p:spPr>
          <a:xfrm>
            <a:off x="2097850" y="614121"/>
            <a:ext cx="4419548" cy="7625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23" name="Google Shape;123;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24" name="Google Shape;124;p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25" name="Google Shape;125;p7"/>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26" name="Google Shape;126;p7"/>
          <p:cNvSpPr txBox="1"/>
          <p:nvPr>
            <p:ph type="ctrTitle"/>
          </p:nvPr>
        </p:nvSpPr>
        <p:spPr>
          <a:xfrm rot="1780">
            <a:off x="1675495" y="599438"/>
            <a:ext cx="5793001" cy="1107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nl" sz="5700">
                <a:solidFill>
                  <a:srgbClr val="29265B"/>
                </a:solidFill>
                <a:latin typeface="Capriola"/>
                <a:ea typeface="Capriola"/>
                <a:cs typeface="Capriola"/>
                <a:sym typeface="Capriola"/>
              </a:rPr>
              <a:t>De </a:t>
            </a:r>
            <a:r>
              <a:rPr lang="nl" sz="5700">
                <a:solidFill>
                  <a:srgbClr val="E72B5E"/>
                </a:solidFill>
                <a:latin typeface="Capriola"/>
                <a:ea typeface="Capriola"/>
                <a:cs typeface="Capriola"/>
                <a:sym typeface="Capriola"/>
              </a:rPr>
              <a:t>acht</a:t>
            </a:r>
            <a:r>
              <a:rPr lang="nl" sz="5700">
                <a:solidFill>
                  <a:srgbClr val="29265B"/>
                </a:solidFill>
                <a:latin typeface="Capriola"/>
                <a:ea typeface="Capriola"/>
                <a:cs typeface="Capriola"/>
                <a:sym typeface="Capriola"/>
              </a:rPr>
              <a:t> tips</a:t>
            </a:r>
            <a:endParaRPr sz="5700">
              <a:solidFill>
                <a:srgbClr val="29265B"/>
              </a:solidFill>
              <a:latin typeface="Capriola"/>
              <a:ea typeface="Capriola"/>
              <a:cs typeface="Capriola"/>
              <a:sym typeface="Capriola"/>
            </a:endParaRPr>
          </a:p>
        </p:txBody>
      </p:sp>
      <p:pic>
        <p:nvPicPr>
          <p:cNvPr id="127" name="Google Shape;127;p7"/>
          <p:cNvPicPr preferRelativeResize="0"/>
          <p:nvPr/>
        </p:nvPicPr>
        <p:blipFill>
          <a:blip r:embed="rId5">
            <a:alphaModFix/>
          </a:blip>
          <a:stretch>
            <a:fillRect/>
          </a:stretch>
        </p:blipFill>
        <p:spPr>
          <a:xfrm>
            <a:off x="2696063" y="2242763"/>
            <a:ext cx="1324025" cy="1324025"/>
          </a:xfrm>
          <a:prstGeom prst="rect">
            <a:avLst/>
          </a:prstGeom>
          <a:noFill/>
          <a:ln>
            <a:noFill/>
          </a:ln>
        </p:spPr>
      </p:pic>
      <p:sp>
        <p:nvSpPr>
          <p:cNvPr id="128" name="Google Shape;128;p7"/>
          <p:cNvSpPr txBox="1"/>
          <p:nvPr/>
        </p:nvSpPr>
        <p:spPr>
          <a:xfrm>
            <a:off x="460086" y="3566797"/>
            <a:ext cx="57960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700">
                <a:solidFill>
                  <a:srgbClr val="29265B"/>
                </a:solidFill>
                <a:latin typeface="Rubik"/>
                <a:ea typeface="Rubik"/>
                <a:cs typeface="Rubik"/>
                <a:sym typeface="Rubik"/>
              </a:rPr>
              <a:t>Check hier de pagina van de </a:t>
            </a:r>
            <a:r>
              <a:rPr lang="nl" sz="700">
                <a:solidFill>
                  <a:srgbClr val="29265B"/>
                </a:solidFill>
                <a:latin typeface="Rubik"/>
                <a:ea typeface="Rubik"/>
                <a:cs typeface="Rubik"/>
                <a:sym typeface="Rubik"/>
              </a:rPr>
              <a:t>Media Ukkie Dagen</a:t>
            </a:r>
            <a:r>
              <a:rPr lang="nl" sz="700">
                <a:solidFill>
                  <a:srgbClr val="29265B"/>
                </a:solidFill>
                <a:latin typeface="Rubik"/>
                <a:ea typeface="Rubik"/>
                <a:cs typeface="Rubik"/>
                <a:sym typeface="Rubik"/>
              </a:rPr>
              <a:t> met de 8 tips</a:t>
            </a:r>
            <a:endParaRPr sz="700">
              <a:solidFill>
                <a:srgbClr val="29265B"/>
              </a:solidFill>
              <a:latin typeface="Rubik"/>
              <a:ea typeface="Rubik"/>
              <a:cs typeface="Rubik"/>
              <a:sym typeface="Rubik"/>
            </a:endParaRPr>
          </a:p>
          <a:p>
            <a:pPr indent="0" lvl="0" marL="0" marR="0" rtl="0" algn="ctr">
              <a:lnSpc>
                <a:spcPct val="100000"/>
              </a:lnSpc>
              <a:spcBef>
                <a:spcPts val="0"/>
              </a:spcBef>
              <a:spcAft>
                <a:spcPts val="0"/>
              </a:spcAft>
              <a:buClr>
                <a:srgbClr val="000000"/>
              </a:buClr>
              <a:buSzPts val="2700"/>
              <a:buFont typeface="Arial"/>
              <a:buNone/>
            </a:pPr>
            <a:r>
              <a:rPr lang="nl" sz="700" u="sng">
                <a:solidFill>
                  <a:schemeClr val="hlink"/>
                </a:solidFill>
                <a:latin typeface="Rubik"/>
                <a:ea typeface="Rubik"/>
                <a:cs typeface="Rubik"/>
                <a:sym typeface="Rubik"/>
                <a:hlinkClick r:id="rId6"/>
              </a:rPr>
              <a:t>https://www.mediawijsheid.nl/mud25-acht-tips/</a:t>
            </a:r>
            <a:r>
              <a:rPr lang="nl" sz="700">
                <a:solidFill>
                  <a:srgbClr val="29265B"/>
                </a:solidFill>
                <a:latin typeface="Rubik"/>
                <a:ea typeface="Rubik"/>
                <a:cs typeface="Rubik"/>
                <a:sym typeface="Rubik"/>
              </a:rPr>
              <a:t> </a:t>
            </a:r>
            <a:endParaRPr sz="700">
              <a:solidFill>
                <a:srgbClr val="29265B"/>
              </a:solidFill>
              <a:latin typeface="Rubik"/>
              <a:ea typeface="Rubik"/>
              <a:cs typeface="Rubik"/>
              <a:sym typeface="Rubik"/>
            </a:endParaRPr>
          </a:p>
        </p:txBody>
      </p:sp>
      <p:pic>
        <p:nvPicPr>
          <p:cNvPr id="129" name="Google Shape;129;p7"/>
          <p:cNvPicPr preferRelativeResize="0"/>
          <p:nvPr/>
        </p:nvPicPr>
        <p:blipFill>
          <a:blip r:embed="rId7">
            <a:alphaModFix/>
          </a:blip>
          <a:stretch>
            <a:fillRect/>
          </a:stretch>
        </p:blipFill>
        <p:spPr>
          <a:xfrm rot="180000">
            <a:off x="4339575" y="1848077"/>
            <a:ext cx="3531248" cy="23503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35" name="Google Shape;135;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36" name="Google Shape;136;p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37" name="Google Shape;137;p8"/>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38" name="Google Shape;138;p8"/>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1</a:t>
            </a:r>
            <a:endParaRPr sz="4000">
              <a:solidFill>
                <a:srgbClr val="E72B5E"/>
              </a:solidFill>
              <a:latin typeface="Capriola"/>
              <a:ea typeface="Capriola"/>
              <a:cs typeface="Capriola"/>
              <a:sym typeface="Capriola"/>
            </a:endParaRPr>
          </a:p>
        </p:txBody>
      </p:sp>
      <p:sp>
        <p:nvSpPr>
          <p:cNvPr id="139" name="Google Shape;139;p8"/>
          <p:cNvSpPr txBox="1"/>
          <p:nvPr/>
        </p:nvSpPr>
        <p:spPr>
          <a:xfrm>
            <a:off x="1673999" y="1909847"/>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Kies voor een groot scherm</a:t>
            </a:r>
            <a:endParaRPr b="0" i="0" sz="2700" u="none" cap="none" strike="noStrike">
              <a:solidFill>
                <a:srgbClr val="29265B"/>
              </a:solidFill>
              <a:latin typeface="Rubik"/>
              <a:ea typeface="Rubik"/>
              <a:cs typeface="Rubik"/>
              <a:sym typeface="Rubik"/>
            </a:endParaRPr>
          </a:p>
        </p:txBody>
      </p:sp>
      <p:sp>
        <p:nvSpPr>
          <p:cNvPr id="140" name="Google Shape;140;p8"/>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Een groot scherm in een gemeenschappelijke ruimte,</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zoals de TV of spelcomputer in de woonkamer, maakt</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het makkelijker om met je ukkie mee te doen en te</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kijken. Een groot scherm is ook nog eens beter voor</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de ogen en stimuleert een gezondere kijkhouding.</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46" name="Google Shape;146;p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47" name="Google Shape;147;p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48" name="Google Shape;148;p9"/>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49" name="Google Shape;149;p9"/>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2</a:t>
            </a:r>
            <a:endParaRPr sz="4000">
              <a:solidFill>
                <a:srgbClr val="E72B5E"/>
              </a:solidFill>
              <a:latin typeface="Capriola"/>
              <a:ea typeface="Capriola"/>
              <a:cs typeface="Capriola"/>
              <a:sym typeface="Capriola"/>
            </a:endParaRPr>
          </a:p>
        </p:txBody>
      </p:sp>
      <p:sp>
        <p:nvSpPr>
          <p:cNvPr id="150" name="Google Shape;150;p9"/>
          <p:cNvSpPr txBox="1"/>
          <p:nvPr/>
        </p:nvSpPr>
        <p:spPr>
          <a:xfrm>
            <a:off x="1673999" y="1909847"/>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Als ouder geef je het voorbeeld</a:t>
            </a:r>
            <a:endParaRPr b="0" i="0" sz="2700" u="none" cap="none" strike="noStrike">
              <a:solidFill>
                <a:srgbClr val="29265B"/>
              </a:solidFill>
              <a:latin typeface="Rubik"/>
              <a:ea typeface="Rubik"/>
              <a:cs typeface="Rubik"/>
              <a:sym typeface="Rubik"/>
            </a:endParaRPr>
          </a:p>
        </p:txBody>
      </p:sp>
      <p:sp>
        <p:nvSpPr>
          <p:cNvPr id="151" name="Google Shape;151;p9"/>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Kinderen doen vooral wat jij doet. Wees je dus</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bewust van je voorbeeldrol. Leg bijvoorbeeld</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ook zelf je telefoon weg, als je kind niet met een</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rPr lang="nl" sz="1600">
                <a:solidFill>
                  <a:schemeClr val="dk1"/>
                </a:solidFill>
                <a:latin typeface="Rubik"/>
                <a:ea typeface="Rubik"/>
                <a:cs typeface="Rubik"/>
                <a:sym typeface="Rubik"/>
              </a:rPr>
              <a:t>scherm bezig is.</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57" name="Google Shape;157;p1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58" name="Google Shape;158;p1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59" name="Google Shape;159;p10"/>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60" name="Google Shape;160;p10"/>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3</a:t>
            </a:r>
            <a:endParaRPr sz="4000">
              <a:solidFill>
                <a:srgbClr val="E72B5E"/>
              </a:solidFill>
              <a:latin typeface="Capriola"/>
              <a:ea typeface="Capriola"/>
              <a:cs typeface="Capriola"/>
              <a:sym typeface="Capriola"/>
            </a:endParaRPr>
          </a:p>
        </p:txBody>
      </p:sp>
      <p:sp>
        <p:nvSpPr>
          <p:cNvPr id="161" name="Google Shape;161;p10"/>
          <p:cNvSpPr txBox="1"/>
          <p:nvPr/>
        </p:nvSpPr>
        <p:spPr>
          <a:xfrm>
            <a:off x="1673999" y="1909847"/>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Ontdek media samen</a:t>
            </a:r>
            <a:endParaRPr b="0" i="0" sz="2700" u="none" cap="none" strike="noStrike">
              <a:solidFill>
                <a:srgbClr val="29265B"/>
              </a:solidFill>
              <a:latin typeface="Rubik"/>
              <a:ea typeface="Rubik"/>
              <a:cs typeface="Rubik"/>
              <a:sym typeface="Rubik"/>
            </a:endParaRPr>
          </a:p>
        </p:txBody>
      </p:sp>
      <p:sp>
        <p:nvSpPr>
          <p:cNvPr id="162" name="Google Shape;162;p10"/>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700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Door samen op zoek te gaan naar geschikte</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filmpjes, podcasts en boeken voor jouw ukkie,</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verhoog je zowel het plezier als de veiligheid. Kijk</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vervolgens hoe je kind reageert op media. Past</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rPr lang="nl" sz="1742">
                <a:solidFill>
                  <a:schemeClr val="dk1"/>
                </a:solidFill>
                <a:latin typeface="Rubik"/>
                <a:ea typeface="Rubik"/>
                <a:cs typeface="Rubik"/>
                <a:sym typeface="Rubik"/>
              </a:rPr>
              <a:t>deze wel écht bij de leeftijd van je kind?</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68" name="Google Shape;168;p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69" name="Google Shape;169;p1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70" name="Google Shape;170;p11"/>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71" name="Google Shape;171;p11"/>
          <p:cNvSpPr txBox="1"/>
          <p:nvPr/>
        </p:nvSpPr>
        <p:spPr>
          <a:xfrm>
            <a:off x="1673999" y="1909847"/>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Stel vragen</a:t>
            </a:r>
            <a:endParaRPr b="0" i="0" sz="2700" u="none" cap="none" strike="noStrike">
              <a:solidFill>
                <a:srgbClr val="29265B"/>
              </a:solidFill>
              <a:latin typeface="Rubik"/>
              <a:ea typeface="Rubik"/>
              <a:cs typeface="Rubik"/>
              <a:sym typeface="Rubik"/>
            </a:endParaRPr>
          </a:p>
        </p:txBody>
      </p:sp>
      <p:sp>
        <p:nvSpPr>
          <p:cNvPr id="172" name="Google Shape;172;p11"/>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4</a:t>
            </a:r>
            <a:endParaRPr sz="4000">
              <a:solidFill>
                <a:srgbClr val="E72B5E"/>
              </a:solidFill>
              <a:latin typeface="Capriola"/>
              <a:ea typeface="Capriola"/>
              <a:cs typeface="Capriola"/>
              <a:sym typeface="Capriola"/>
            </a:endParaRPr>
          </a:p>
        </p:txBody>
      </p:sp>
      <p:sp>
        <p:nvSpPr>
          <p:cNvPr id="173" name="Google Shape;173;p11"/>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625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Je kunt niet altijd naast je kind zitten en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meekijken of spelen, maar begeleiding is</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belangrijk. Zorg dus dat je in de buurt bent en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weet wat je ukkie kijkt. Blijf in contact en praat</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samen over media. Vraag je kind wat het online</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ziet of heeft meegemaakt.</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32683bb9406_1_4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79" name="Google Shape;179;g32683bb9406_1_4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80" name="Google Shape;180;g32683bb9406_1_4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81" name="Google Shape;181;g32683bb9406_1_44"/>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82" name="Google Shape;182;g32683bb9406_1_44"/>
          <p:cNvSpPr txBox="1"/>
          <p:nvPr/>
        </p:nvSpPr>
        <p:spPr>
          <a:xfrm>
            <a:off x="1260300" y="1909850"/>
            <a:ext cx="66021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Doe mee met wat je leest, ziet of hoort</a:t>
            </a:r>
            <a:endParaRPr b="0" i="0" sz="2700" u="none" cap="none" strike="noStrike">
              <a:solidFill>
                <a:srgbClr val="29265B"/>
              </a:solidFill>
              <a:latin typeface="Rubik"/>
              <a:ea typeface="Rubik"/>
              <a:cs typeface="Rubik"/>
              <a:sym typeface="Rubik"/>
            </a:endParaRPr>
          </a:p>
        </p:txBody>
      </p:sp>
      <p:sp>
        <p:nvSpPr>
          <p:cNvPr id="183" name="Google Shape;183;g32683bb9406_1_4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5</a:t>
            </a:r>
            <a:endParaRPr sz="4000">
              <a:solidFill>
                <a:srgbClr val="E72B5E"/>
              </a:solidFill>
              <a:latin typeface="Capriola"/>
              <a:ea typeface="Capriola"/>
              <a:cs typeface="Capriola"/>
              <a:sym typeface="Capriola"/>
            </a:endParaRPr>
          </a:p>
        </p:txBody>
      </p:sp>
      <p:sp>
        <p:nvSpPr>
          <p:cNvPr id="184" name="Google Shape;184;g32683bb9406_1_44"/>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475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Neem actief deel aan het mediagebruik van je</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ukkie. Beweeg mee met verhalen, bijvoorbeeld</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bij het lezen van boekjes en luisteren van</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podcasts. Beeld samen met je gezicht, je</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handen en je voeten uit wat er gebeurt. Knutsel</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of teken de hoofdpersonen na. Of doe een</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stopdans op het intromuziekje van een filmpje.</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2683bb9406_1_5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90" name="Google Shape;190;g32683bb9406_1_5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91" name="Google Shape;191;g32683bb9406_1_5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2" name="Google Shape;192;g32683bb9406_1_53"/>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193" name="Google Shape;193;g32683bb9406_1_53"/>
          <p:cNvSpPr txBox="1"/>
          <p:nvPr/>
        </p:nvSpPr>
        <p:spPr>
          <a:xfrm>
            <a:off x="453125" y="1909850"/>
            <a:ext cx="82209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Geef je ukkie uitleg over het gebruik van media</a:t>
            </a:r>
            <a:endParaRPr b="0" i="0" sz="2700" u="none" cap="none" strike="noStrike">
              <a:solidFill>
                <a:srgbClr val="29265B"/>
              </a:solidFill>
              <a:latin typeface="Rubik"/>
              <a:ea typeface="Rubik"/>
              <a:cs typeface="Rubik"/>
              <a:sym typeface="Rubik"/>
            </a:endParaRPr>
          </a:p>
        </p:txBody>
      </p:sp>
      <p:sp>
        <p:nvSpPr>
          <p:cNvPr id="194" name="Google Shape;194;g32683bb9406_1_5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6</a:t>
            </a:r>
            <a:endParaRPr sz="4000">
              <a:solidFill>
                <a:srgbClr val="E72B5E"/>
              </a:solidFill>
              <a:latin typeface="Capriola"/>
              <a:ea typeface="Capriola"/>
              <a:cs typeface="Capriola"/>
              <a:sym typeface="Capriola"/>
            </a:endParaRPr>
          </a:p>
        </p:txBody>
      </p:sp>
      <p:sp>
        <p:nvSpPr>
          <p:cNvPr id="195" name="Google Shape;195;g32683bb9406_1_53"/>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62500" lnSpcReduction="20000"/>
          </a:bodyPr>
          <a:lstStyle/>
          <a:p>
            <a:pPr indent="0" lvl="0" marL="0" marR="0" rtl="0" algn="ctr">
              <a:lnSpc>
                <a:spcPct val="100000"/>
              </a:lnSpc>
              <a:spcBef>
                <a:spcPts val="0"/>
              </a:spcBef>
              <a:spcAft>
                <a:spcPts val="0"/>
              </a:spcAft>
              <a:buClr>
                <a:schemeClr val="dk2"/>
              </a:buClr>
              <a:buSzPct val="139800"/>
              <a:buFont typeface="Arial"/>
              <a:buNone/>
            </a:pPr>
            <a:r>
              <a:t/>
            </a:r>
            <a:endParaRPr b="0" i="1" sz="2002"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Leer je ukkie bijvoorbeeld om een pagina niet weg</a:t>
            </a:r>
            <a:endParaRPr sz="2002">
              <a:solidFill>
                <a:schemeClr val="dk1"/>
              </a:solidFill>
              <a:latin typeface="Rubik"/>
              <a:ea typeface="Rubik"/>
              <a:cs typeface="Rubik"/>
              <a:sym typeface="Rubik"/>
            </a:endParaRPr>
          </a:p>
          <a:p>
            <a:pPr indent="0" lvl="0" marL="0" rtl="0" algn="ctr">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te klikken als daar iets staat wat gek of spannend is,</a:t>
            </a:r>
            <a:endParaRPr sz="2002">
              <a:solidFill>
                <a:schemeClr val="dk1"/>
              </a:solidFill>
              <a:latin typeface="Rubik"/>
              <a:ea typeface="Rubik"/>
              <a:cs typeface="Rubik"/>
              <a:sym typeface="Rubik"/>
            </a:endParaRPr>
          </a:p>
          <a:p>
            <a:pPr indent="0" lvl="0" marL="0" rtl="0" algn="ctr">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maar naar een volwassene toe te gaan. Zo help je je</a:t>
            </a:r>
            <a:endParaRPr sz="2002">
              <a:solidFill>
                <a:schemeClr val="dk1"/>
              </a:solidFill>
              <a:latin typeface="Rubik"/>
              <a:ea typeface="Rubik"/>
              <a:cs typeface="Rubik"/>
              <a:sym typeface="Rubik"/>
            </a:endParaRPr>
          </a:p>
          <a:p>
            <a:pPr indent="0" lvl="0" marL="0" rtl="0" algn="ctr">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kind beter om te gaan met media, maar ook om zich</a:t>
            </a:r>
            <a:endParaRPr sz="2002">
              <a:solidFill>
                <a:schemeClr val="dk1"/>
              </a:solidFill>
              <a:latin typeface="Rubik"/>
              <a:ea typeface="Rubik"/>
              <a:cs typeface="Rubik"/>
              <a:sym typeface="Rubik"/>
            </a:endParaRPr>
          </a:p>
          <a:p>
            <a:pPr indent="0" lvl="0" marL="0" rtl="0" algn="ctr">
              <a:spcBef>
                <a:spcPts val="0"/>
              </a:spcBef>
              <a:spcAft>
                <a:spcPts val="0"/>
              </a:spcAft>
              <a:buClr>
                <a:schemeClr val="dk1"/>
              </a:buClr>
              <a:buSzPct val="54921"/>
              <a:buFont typeface="Arial"/>
              <a:buNone/>
            </a:pPr>
            <a:r>
              <a:rPr lang="nl" sz="2002">
                <a:solidFill>
                  <a:schemeClr val="dk1"/>
                </a:solidFill>
                <a:latin typeface="Rubik"/>
                <a:ea typeface="Rubik"/>
                <a:cs typeface="Rubik"/>
                <a:sym typeface="Rubik"/>
              </a:rPr>
              <a:t>bewust te zijn van wat ze zien.</a:t>
            </a:r>
            <a:endParaRPr sz="2002">
              <a:solidFill>
                <a:schemeClr val="dk1"/>
              </a:solidFill>
              <a:latin typeface="Rubik"/>
              <a:ea typeface="Rubik"/>
              <a:cs typeface="Rubik"/>
              <a:sym typeface="Rubik"/>
            </a:endParaRPr>
          </a:p>
          <a:p>
            <a:pPr indent="0" lvl="0" marL="0" rtl="0" algn="ctr">
              <a:spcBef>
                <a:spcPts val="0"/>
              </a:spcBef>
              <a:spcAft>
                <a:spcPts val="0"/>
              </a:spcAft>
              <a:buClr>
                <a:schemeClr val="dk1"/>
              </a:buClr>
              <a:buSzPct val="63114"/>
              <a:buFont typeface="Arial"/>
              <a:buNone/>
            </a:pPr>
            <a:r>
              <a:t/>
            </a:r>
            <a:endParaRPr sz="1742">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32683bb9406_1_6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201" name="Google Shape;201;g32683bb9406_1_6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202" name="Google Shape;202;g32683bb9406_1_6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03" name="Google Shape;203;g32683bb9406_1_62"/>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04" name="Google Shape;204;g32683bb9406_1_62"/>
          <p:cNvSpPr txBox="1"/>
          <p:nvPr/>
        </p:nvSpPr>
        <p:spPr>
          <a:xfrm>
            <a:off x="1673999" y="1909847"/>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Maak al jong samen afspraken</a:t>
            </a:r>
            <a:endParaRPr b="0" i="0" sz="2700" u="none" cap="none" strike="noStrike">
              <a:solidFill>
                <a:srgbClr val="29265B"/>
              </a:solidFill>
              <a:latin typeface="Rubik"/>
              <a:ea typeface="Rubik"/>
              <a:cs typeface="Rubik"/>
              <a:sym typeface="Rubik"/>
            </a:endParaRPr>
          </a:p>
        </p:txBody>
      </p:sp>
      <p:sp>
        <p:nvSpPr>
          <p:cNvPr id="205" name="Google Shape;205;g32683bb9406_1_62"/>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7</a:t>
            </a:r>
            <a:endParaRPr sz="4000">
              <a:solidFill>
                <a:srgbClr val="E72B5E"/>
              </a:solidFill>
              <a:latin typeface="Capriola"/>
              <a:ea typeface="Capriola"/>
              <a:cs typeface="Capriola"/>
              <a:sym typeface="Capriola"/>
            </a:endParaRPr>
          </a:p>
        </p:txBody>
      </p:sp>
      <p:sp>
        <p:nvSpPr>
          <p:cNvPr id="206" name="Google Shape;206;g32683bb9406_1_62"/>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625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Bied je ukkie regelmaat door samen afspraken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te maken over mediagebruik. Koppel het</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bijvoorbeeld aan andere vaste momenten op de</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dag. ‘Na de boterham mag je een filmpje kijken.’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Zo hoef je hier niet elke dag opnieuw over in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57291"/>
              <a:buFont typeface="Arial"/>
              <a:buNone/>
            </a:pPr>
            <a:r>
              <a:rPr lang="nl" sz="1920">
                <a:solidFill>
                  <a:schemeClr val="dk1"/>
                </a:solidFill>
                <a:latin typeface="Rubik"/>
                <a:ea typeface="Rubik"/>
                <a:cs typeface="Rubik"/>
                <a:sym typeface="Rubik"/>
              </a:rPr>
              <a:t>gesprek te gaan.</a:t>
            </a:r>
            <a:endParaRPr sz="192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32683bb9406_1_7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212" name="Google Shape;212;g32683bb9406_1_7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213" name="Google Shape;213;g32683bb9406_1_7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14" name="Google Shape;214;g32683bb9406_1_75"/>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15" name="Google Shape;215;g32683bb9406_1_75"/>
          <p:cNvSpPr txBox="1"/>
          <p:nvPr/>
        </p:nvSpPr>
        <p:spPr>
          <a:xfrm>
            <a:off x="1526850" y="1909850"/>
            <a:ext cx="60903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lang="nl" sz="2700">
                <a:solidFill>
                  <a:srgbClr val="29265B"/>
                </a:solidFill>
                <a:latin typeface="Rubik"/>
                <a:ea typeface="Rubik"/>
                <a:cs typeface="Rubik"/>
                <a:sym typeface="Rubik"/>
              </a:rPr>
              <a:t>Koppel online aan offline activiteiten</a:t>
            </a:r>
            <a:endParaRPr b="0" i="0" sz="2700" u="none" cap="none" strike="noStrike">
              <a:solidFill>
                <a:srgbClr val="29265B"/>
              </a:solidFill>
              <a:latin typeface="Rubik"/>
              <a:ea typeface="Rubik"/>
              <a:cs typeface="Rubik"/>
              <a:sym typeface="Rubik"/>
            </a:endParaRPr>
          </a:p>
        </p:txBody>
      </p:sp>
      <p:sp>
        <p:nvSpPr>
          <p:cNvPr id="216" name="Google Shape;216;g32683bb9406_1_75"/>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E72B5E"/>
                </a:solidFill>
                <a:latin typeface="Capriola"/>
                <a:ea typeface="Capriola"/>
                <a:cs typeface="Capriola"/>
                <a:sym typeface="Capriola"/>
              </a:rPr>
              <a:t>Tip 8</a:t>
            </a:r>
            <a:endParaRPr sz="4000">
              <a:solidFill>
                <a:srgbClr val="E72B5E"/>
              </a:solidFill>
              <a:latin typeface="Capriola"/>
              <a:ea typeface="Capriola"/>
              <a:cs typeface="Capriola"/>
              <a:sym typeface="Capriola"/>
            </a:endParaRPr>
          </a:p>
        </p:txBody>
      </p:sp>
      <p:sp>
        <p:nvSpPr>
          <p:cNvPr id="217" name="Google Shape;217;g32683bb9406_1_75"/>
          <p:cNvSpPr txBox="1"/>
          <p:nvPr/>
        </p:nvSpPr>
        <p:spPr>
          <a:xfrm>
            <a:off x="420850" y="2424075"/>
            <a:ext cx="8253300" cy="1818000"/>
          </a:xfrm>
          <a:prstGeom prst="rect">
            <a:avLst/>
          </a:prstGeom>
          <a:noFill/>
          <a:ln>
            <a:noFill/>
          </a:ln>
        </p:spPr>
        <p:txBody>
          <a:bodyPr anchorCtr="0" anchor="t" bIns="91425" lIns="91425" spcFirstLastPara="1" rIns="91425" wrap="square" tIns="91425">
            <a:normAutofit fontScale="47500" lnSpcReduction="20000"/>
          </a:bodyPr>
          <a:lstStyle/>
          <a:p>
            <a:pPr indent="0" lvl="0" marL="0" marR="0" rtl="0" algn="ctr">
              <a:lnSpc>
                <a:spcPct val="100000"/>
              </a:lnSpc>
              <a:spcBef>
                <a:spcPts val="0"/>
              </a:spcBef>
              <a:spcAft>
                <a:spcPts val="0"/>
              </a:spcAft>
              <a:buClr>
                <a:schemeClr val="dk2"/>
              </a:buClr>
              <a:buSzPct val="164705"/>
              <a:buFont typeface="Arial"/>
              <a:buNone/>
            </a:pPr>
            <a:r>
              <a:t/>
            </a:r>
            <a:endParaRPr b="0" i="1" sz="1700" u="none" cap="none" strike="noStrike">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Ben je naar de kinderboerderij geweest?</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Kijk samen dan een filmpje over dieren</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verzorgen. Zo ontdekt je ukkie dezelfde geluiden</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en situaties op een nieuwe manier. Of zoek een</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recept filmpje</a:t>
            </a:r>
            <a:r>
              <a:rPr lang="nl" sz="2544">
                <a:solidFill>
                  <a:schemeClr val="dk1"/>
                </a:solidFill>
                <a:latin typeface="Rubik"/>
                <a:ea typeface="Rubik"/>
                <a:cs typeface="Rubik"/>
                <a:sym typeface="Rubik"/>
              </a:rPr>
              <a:t> voor koekjes en bak die samen. Zo</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wordt media een aanvulling op de leefwereld</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43227"/>
              <a:buFont typeface="Arial"/>
              <a:buNone/>
            </a:pPr>
            <a:r>
              <a:rPr lang="nl" sz="2544">
                <a:solidFill>
                  <a:schemeClr val="dk1"/>
                </a:solidFill>
                <a:latin typeface="Rubik"/>
                <a:ea typeface="Rubik"/>
                <a:cs typeface="Rubik"/>
                <a:sym typeface="Rubik"/>
              </a:rPr>
              <a:t>van je ukkie.</a:t>
            </a:r>
            <a:endParaRPr sz="2544">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rtl="0" algn="ctr">
              <a:spcBef>
                <a:spcPts val="0"/>
              </a:spcBef>
              <a:spcAft>
                <a:spcPts val="0"/>
              </a:spcAft>
              <a:buClr>
                <a:schemeClr val="dk1"/>
              </a:buClr>
              <a:buSzPct val="68750"/>
              <a:buFont typeface="Arial"/>
              <a:buNone/>
            </a:pPr>
            <a:r>
              <a:t/>
            </a:r>
            <a:endParaRPr sz="1600">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sz="1600">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ct val="175000"/>
              <a:buFont typeface="Arial"/>
              <a:buNone/>
            </a:pPr>
            <a:r>
              <a:t/>
            </a: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g3282d8b4fb8_0_2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23" name="Google Shape;223;g3282d8b4fb8_0_25"/>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g3282d8b4fb8_0_3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29" name="Google Shape;229;g3282d8b4fb8_0_3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g3282d8b4fb8_0_3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35" name="Google Shape;235;g3282d8b4fb8_0_36"/>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g3282d8b4fb8_0_4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1" name="Google Shape;241;g3282d8b4fb8_0_4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g3282d8b4fb8_0_4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7" name="Google Shape;247;g3282d8b4fb8_0_46"/>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g3282d8b4fb8_0_5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53" name="Google Shape;253;g3282d8b4fb8_0_51"/>
          <p:cNvPicPr preferRelativeResize="0"/>
          <p:nvPr/>
        </p:nvPicPr>
        <p:blipFill>
          <a:blip r:embed="rId4">
            <a:alphaModFix/>
          </a:blip>
          <a:stretch>
            <a:fillRect/>
          </a:stretch>
        </p:blipFill>
        <p:spPr>
          <a:xfrm>
            <a:off x="-34850" y="0"/>
            <a:ext cx="9192545" cy="51708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1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59" name="Google Shape;259;p13"/>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60" name="Google Shape;260;p13"/>
          <p:cNvSpPr txBox="1"/>
          <p:nvPr/>
        </p:nvSpPr>
        <p:spPr>
          <a:xfrm>
            <a:off x="311700" y="891507"/>
            <a:ext cx="8520600" cy="646500"/>
          </a:xfrm>
          <a:prstGeom prst="rect">
            <a:avLst/>
          </a:prstGeom>
          <a:noFill/>
          <a:ln>
            <a:noFill/>
          </a:ln>
        </p:spPr>
        <p:txBody>
          <a:bodyPr anchorCtr="0" anchor="b" bIns="91425" lIns="91425" spcFirstLastPara="1" rIns="91425" wrap="square" tIns="91425">
            <a:normAutofit/>
          </a:bodyPr>
          <a:lstStyle/>
          <a:p>
            <a:pPr indent="0" lvl="0" marL="0" marR="0" rtl="0" algn="ctr">
              <a:lnSpc>
                <a:spcPct val="80000"/>
              </a:lnSpc>
              <a:spcBef>
                <a:spcPts val="0"/>
              </a:spcBef>
              <a:spcAft>
                <a:spcPts val="0"/>
              </a:spcAft>
              <a:buClr>
                <a:schemeClr val="dk1"/>
              </a:buClr>
              <a:buSzPts val="5344"/>
              <a:buFont typeface="Arial"/>
              <a:buNone/>
            </a:pPr>
            <a:r>
              <a:rPr lang="nl" sz="3600">
                <a:solidFill>
                  <a:srgbClr val="E72B5E"/>
                </a:solidFill>
                <a:latin typeface="Capriola"/>
                <a:ea typeface="Capriola"/>
                <a:cs typeface="Capriola"/>
                <a:sym typeface="Capriola"/>
              </a:rPr>
              <a:t>Mediaukkiedagen.nl</a:t>
            </a:r>
            <a:endParaRPr b="0" i="0" sz="3600" u="none" cap="none" strike="noStrike">
              <a:solidFill>
                <a:srgbClr val="E72B5E"/>
              </a:solidFill>
              <a:latin typeface="Capriola"/>
              <a:ea typeface="Capriola"/>
              <a:cs typeface="Capriola"/>
              <a:sym typeface="Capriola"/>
            </a:endParaRPr>
          </a:p>
        </p:txBody>
      </p:sp>
      <p:sp>
        <p:nvSpPr>
          <p:cNvPr id="261" name="Google Shape;261;p13"/>
          <p:cNvSpPr txBox="1"/>
          <p:nvPr/>
        </p:nvSpPr>
        <p:spPr>
          <a:xfrm>
            <a:off x="1452224" y="1293672"/>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29265B"/>
                </a:solidFill>
                <a:latin typeface="Rubik"/>
                <a:ea typeface="Rubik"/>
                <a:cs typeface="Rubik"/>
                <a:sym typeface="Rubik"/>
              </a:rPr>
              <a:t>= landingsplek campagne</a:t>
            </a:r>
            <a:endParaRPr b="0" i="0" sz="2700" u="none" cap="none" strike="noStrike">
              <a:solidFill>
                <a:srgbClr val="29265B"/>
              </a:solidFill>
              <a:latin typeface="Rubik"/>
              <a:ea typeface="Rubik"/>
              <a:cs typeface="Rubik"/>
              <a:sym typeface="Rubik"/>
            </a:endParaRPr>
          </a:p>
        </p:txBody>
      </p:sp>
      <p:sp>
        <p:nvSpPr>
          <p:cNvPr id="262" name="Google Shape;262;p13"/>
          <p:cNvSpPr txBox="1"/>
          <p:nvPr/>
        </p:nvSpPr>
        <p:spPr>
          <a:xfrm>
            <a:off x="2127150" y="1892195"/>
            <a:ext cx="4254300" cy="33723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2"/>
              </a:buClr>
              <a:buSzPts val="2800"/>
              <a:buFont typeface="Arial"/>
              <a:buNone/>
            </a:pPr>
            <a:r>
              <a:rPr b="0" i="0" lang="nl" sz="1616" u="none" cap="none" strike="noStrike">
                <a:solidFill>
                  <a:srgbClr val="29265B"/>
                </a:solidFill>
                <a:latin typeface="Capriola"/>
                <a:ea typeface="Capriola"/>
                <a:cs typeface="Capriola"/>
                <a:sym typeface="Capriola"/>
              </a:rPr>
              <a:t>Voor ouders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chemeClr val="dk2"/>
              </a:buClr>
              <a:buSzPts val="1700"/>
              <a:buFont typeface="Rubik"/>
              <a:buChar char="●"/>
            </a:pPr>
            <a:r>
              <a:rPr b="0" i="0" lang="nl" sz="1700" u="none" cap="none" strike="noStrike">
                <a:solidFill>
                  <a:schemeClr val="dk2"/>
                </a:solidFill>
                <a:latin typeface="Rubik"/>
                <a:ea typeface="Rubik"/>
                <a:cs typeface="Rubik"/>
                <a:sym typeface="Rubik"/>
              </a:rPr>
              <a:t>Activiteiten</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chemeClr val="dk2"/>
              </a:buClr>
              <a:buSzPts val="1700"/>
              <a:buFont typeface="Rubik"/>
              <a:buChar char="●"/>
            </a:pPr>
            <a:r>
              <a:rPr b="0" i="0" lang="nl" sz="1700" u="none" cap="none" strike="noStrike">
                <a:solidFill>
                  <a:schemeClr val="dk2"/>
                </a:solidFill>
                <a:latin typeface="Rubik"/>
                <a:ea typeface="Rubik"/>
                <a:cs typeface="Rubik"/>
                <a:sym typeface="Rubik"/>
              </a:rPr>
              <a:t>Tips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chemeClr val="dk2"/>
              </a:buClr>
              <a:buSzPts val="1700"/>
              <a:buFont typeface="Rubik"/>
              <a:buChar char="●"/>
            </a:pPr>
            <a:r>
              <a:rPr b="0" i="0" lang="nl" sz="1700" u="none" cap="none" strike="noStrike">
                <a:solidFill>
                  <a:schemeClr val="dk2"/>
                </a:solidFill>
                <a:latin typeface="Rubik"/>
                <a:ea typeface="Rubik"/>
                <a:cs typeface="Rubik"/>
                <a:sym typeface="Rubik"/>
              </a:rPr>
              <a:t>Tools</a:t>
            </a:r>
            <a:endParaRPr b="0" i="1" sz="17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p:txBody>
      </p:sp>
      <p:pic>
        <p:nvPicPr>
          <p:cNvPr id="263" name="Google Shape;263;p13"/>
          <p:cNvPicPr preferRelativeResize="0"/>
          <p:nvPr/>
        </p:nvPicPr>
        <p:blipFill>
          <a:blip r:embed="rId5">
            <a:alphaModFix/>
          </a:blip>
          <a:stretch>
            <a:fillRect/>
          </a:stretch>
        </p:blipFill>
        <p:spPr>
          <a:xfrm rot="480004">
            <a:off x="6328224" y="1722389"/>
            <a:ext cx="1444779" cy="2734653"/>
          </a:xfrm>
          <a:prstGeom prst="rect">
            <a:avLst/>
          </a:prstGeom>
          <a:noFill/>
          <a:ln>
            <a:noFill/>
          </a:ln>
          <a:effectLst>
            <a:outerShdw blurRad="57150" rotWithShape="0" algn="bl" dir="5400000" dist="19050">
              <a:srgbClr val="000000">
                <a:alpha val="50000"/>
              </a:srgbClr>
            </a:outerShdw>
          </a:effectLst>
        </p:spPr>
      </p:pic>
      <p:pic>
        <p:nvPicPr>
          <p:cNvPr id="264" name="Google Shape;264;p13"/>
          <p:cNvPicPr preferRelativeResize="0"/>
          <p:nvPr/>
        </p:nvPicPr>
        <p:blipFill rotWithShape="1">
          <a:blip r:embed="rId6">
            <a:alphaModFix/>
          </a:blip>
          <a:srcRect b="0" l="0" r="0" t="0"/>
          <a:stretch/>
        </p:blipFill>
        <p:spPr>
          <a:xfrm rot="-304677">
            <a:off x="4552616" y="2414285"/>
            <a:ext cx="1842225" cy="1223050"/>
          </a:xfrm>
          <a:prstGeom prst="rect">
            <a:avLst/>
          </a:prstGeom>
          <a:noFill/>
          <a:ln>
            <a:noFill/>
          </a:ln>
          <a:effectLst>
            <a:outerShdw blurRad="57150" rotWithShape="0" algn="tl" dir="5400000" dist="1905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1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70" name="Google Shape;270;p14"/>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71" name="Google Shape;271;p14"/>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E72B5E"/>
                </a:solidFill>
                <a:latin typeface="Capriola"/>
                <a:ea typeface="Capriola"/>
                <a:cs typeface="Capriola"/>
                <a:sym typeface="Capriola"/>
              </a:rPr>
              <a:t>Vragen? </a:t>
            </a:r>
            <a:endParaRPr b="0" i="0" sz="4200" u="none" cap="none" strike="noStrike">
              <a:solidFill>
                <a:srgbClr val="E72B5E"/>
              </a:solidFill>
              <a:latin typeface="Chelsea Market"/>
              <a:ea typeface="Chelsea Market"/>
              <a:cs typeface="Chelsea Market"/>
              <a:sym typeface="Chelsea Marke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1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77" name="Google Shape;277;p15"/>
          <p:cNvPicPr preferRelativeResize="0"/>
          <p:nvPr/>
        </p:nvPicPr>
        <p:blipFill>
          <a:blip r:embed="rId4">
            <a:alphaModFix/>
          </a:blip>
          <a:stretch>
            <a:fillRect/>
          </a:stretch>
        </p:blipFill>
        <p:spPr>
          <a:xfrm>
            <a:off x="-34850" y="0"/>
            <a:ext cx="9192545" cy="5170801"/>
          </a:xfrm>
          <a:prstGeom prst="rect">
            <a:avLst/>
          </a:prstGeom>
          <a:noFill/>
          <a:ln>
            <a:noFill/>
          </a:ln>
        </p:spPr>
      </p:pic>
      <p:sp>
        <p:nvSpPr>
          <p:cNvPr id="278" name="Google Shape;278;p15"/>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E72B5E"/>
                </a:solidFill>
                <a:latin typeface="Capriola"/>
                <a:ea typeface="Capriola"/>
                <a:cs typeface="Capriola"/>
                <a:sym typeface="Capriola"/>
              </a:rPr>
              <a:t>Dankjewel! </a:t>
            </a:r>
            <a:endParaRPr b="0" i="0" sz="4200" u="none" cap="none" strike="noStrike">
              <a:solidFill>
                <a:srgbClr val="E72B5E"/>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