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oboto"/>
      <p:regular r:id="rId30"/>
      <p:bold r:id="rId31"/>
      <p:italic r:id="rId32"/>
      <p:boldItalic r:id="rId33"/>
    </p:embeddedFont>
    <p:embeddedFont>
      <p:font typeface="Chelsea Market"/>
      <p:regular r:id="rId34"/>
    </p:embeddedFont>
    <p:embeddedFont>
      <p:font typeface="Capriola"/>
      <p:regular r:id="rId35"/>
    </p:embeddedFont>
    <p:embeddedFont>
      <p:font typeface="Rubik"/>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0" roundtripDataSignature="AMtx7mh9IjWX5OY96N3GrtMjPG2jPujB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6.xml"/><Relationship Id="rId33" Type="http://schemas.openxmlformats.org/officeDocument/2006/relationships/font" Target="fonts/Roboto-boldItalic.fntdata"/><Relationship Id="rId10" Type="http://schemas.openxmlformats.org/officeDocument/2006/relationships/slide" Target="slides/slide5.xml"/><Relationship Id="rId32" Type="http://schemas.openxmlformats.org/officeDocument/2006/relationships/font" Target="fonts/Roboto-italic.fntdata"/><Relationship Id="rId13" Type="http://schemas.openxmlformats.org/officeDocument/2006/relationships/slide" Target="slides/slide8.xml"/><Relationship Id="rId35" Type="http://schemas.openxmlformats.org/officeDocument/2006/relationships/font" Target="fonts/Capriola-regular.fntdata"/><Relationship Id="rId12" Type="http://schemas.openxmlformats.org/officeDocument/2006/relationships/slide" Target="slides/slide7.xml"/><Relationship Id="rId34" Type="http://schemas.openxmlformats.org/officeDocument/2006/relationships/font" Target="fonts/ChelseaMarket-regular.fntdata"/><Relationship Id="rId15" Type="http://schemas.openxmlformats.org/officeDocument/2006/relationships/slide" Target="slides/slide10.xml"/><Relationship Id="rId37" Type="http://schemas.openxmlformats.org/officeDocument/2006/relationships/font" Target="fonts/Rubik-bold.fntdata"/><Relationship Id="rId14" Type="http://schemas.openxmlformats.org/officeDocument/2006/relationships/slide" Target="slides/slide9.xml"/><Relationship Id="rId36" Type="http://schemas.openxmlformats.org/officeDocument/2006/relationships/font" Target="fonts/Rubik-regular.fntdata"/><Relationship Id="rId17" Type="http://schemas.openxmlformats.org/officeDocument/2006/relationships/slide" Target="slides/slide12.xml"/><Relationship Id="rId39" Type="http://schemas.openxmlformats.org/officeDocument/2006/relationships/font" Target="fonts/Rubik-boldItalic.fntdata"/><Relationship Id="rId16" Type="http://schemas.openxmlformats.org/officeDocument/2006/relationships/slide" Target="slides/slide11.xml"/><Relationship Id="rId38" Type="http://schemas.openxmlformats.org/officeDocument/2006/relationships/font" Target="fonts/Rubik-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sz="1050">
                <a:solidFill>
                  <a:schemeClr val="dk1"/>
                </a:solidFill>
                <a:latin typeface="Rubik"/>
                <a:ea typeface="Rubik"/>
                <a:cs typeface="Rubik"/>
                <a:sym typeface="Rubik"/>
              </a:rPr>
              <a:t>Ieder jaar vinden de Media Ukkie Dagen plaats. Dit jaar, Tijdens de Media Ukkie Dagen van 10 t/m 17 april 2026 wordt er aandacht gevraagd voor mediaopvoeding van kinderen van 0 t/m 6 jaar. Dit jaar is het thema: Kleuren, kijken, kletsen. Landelijk worden er in het kader van de Media Ukkie Dagen veel activiteiten georganiseerd.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t>In de eerste jaren van een kind gebeurt er ontzettend veel. Ze leren praten, lopen en gevarieerd eten. En ze groeien op met digitale media. Je kind hierin goed begeleiden, kan best lastig zijn. </a:t>
            </a:r>
            <a:endParaRPr/>
          </a:p>
          <a:p>
            <a:pPr indent="0" lvl="0" marL="0" rtl="0" algn="l">
              <a:spcBef>
                <a:spcPts val="0"/>
              </a:spcBef>
              <a:spcAft>
                <a:spcPts val="0"/>
              </a:spcAft>
              <a:buClr>
                <a:schemeClr val="dk1"/>
              </a:buClr>
              <a:buSzPts val="1100"/>
              <a:buFont typeface="Arial"/>
              <a:buNone/>
            </a:pPr>
            <a:r>
              <a:rPr lang="nl"/>
              <a:t> </a:t>
            </a:r>
            <a:endParaRPr/>
          </a:p>
          <a:p>
            <a:pPr indent="0" lvl="0" marL="0" rtl="0" algn="l">
              <a:spcBef>
                <a:spcPts val="0"/>
              </a:spcBef>
              <a:spcAft>
                <a:spcPts val="0"/>
              </a:spcAft>
              <a:buSzPts val="1100"/>
              <a:buNone/>
            </a:pPr>
            <a:r>
              <a:rPr lang="nl"/>
              <a:t>Media hebben mooie kanten en zijn leerzaam en leuk voor jou en je kind. Maar wanneer is het genoeg? Hoe kies je geschikte filmpjes, spelletjes of apps? En hoe kun je samen op een leuke en leerzame manier met media bezig zijn?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nl"/>
              <a:t>Dit zijn vragen waar veel ouders, opvoeders en professionals mee bezig zijn. Gelukkig hoef je niet in je eentje alle antwoorden te vinden. Tijdens de Media Ukkie Dagen krijg je van 10 t/m 17 april 2026 inspiratie, praktische tips, handige tools en kleurrijke materialen van verschillende experts. Zo kun je samen met je kind kleuren, kijken en kletsen over media. </a:t>
            </a:r>
            <a:endParaRPr/>
          </a:p>
          <a:p>
            <a:pPr indent="0" lvl="0" marL="0" rtl="0" algn="l">
              <a:spcBef>
                <a:spcPts val="0"/>
              </a:spcBef>
              <a:spcAft>
                <a:spcPts val="0"/>
              </a:spcAft>
              <a:buClr>
                <a:schemeClr val="dk1"/>
              </a:buClr>
              <a:buSzPts val="1100"/>
              <a:buFont typeface="Arial"/>
              <a:buNone/>
            </a:pPr>
            <a:r>
              <a:rPr lang="nl"/>
              <a:t> </a:t>
            </a:r>
            <a:endParaRPr/>
          </a:p>
          <a:p>
            <a:pPr indent="0" lvl="0" marL="0" rtl="0" algn="l">
              <a:spcBef>
                <a:spcPts val="0"/>
              </a:spcBef>
              <a:spcAft>
                <a:spcPts val="0"/>
              </a:spcAft>
              <a:buClr>
                <a:schemeClr val="dk1"/>
              </a:buClr>
              <a:buSzPts val="1100"/>
              <a:buFont typeface="Arial"/>
              <a:buNone/>
            </a:pPr>
            <a:r>
              <a:rPr lang="nl"/>
              <a:t>De Media Ukkie Dagen: kleuren, kijken, kletsen </a:t>
            </a:r>
            <a:endParaRPr b="1" sz="1200">
              <a:solidFill>
                <a:srgbClr val="FFFFFF"/>
              </a:solidFill>
              <a:highlight>
                <a:srgbClr val="388FCB"/>
              </a:highlight>
            </a:endParaRPr>
          </a:p>
          <a:p>
            <a:pPr indent="0" lvl="0" marL="0" rtl="0" algn="l">
              <a:lnSpc>
                <a:spcPct val="100000"/>
              </a:lnSpc>
              <a:spcBef>
                <a:spcPts val="0"/>
              </a:spcBef>
              <a:spcAft>
                <a:spcPts val="0"/>
              </a:spcAft>
              <a:buSzPts val="1400"/>
              <a:buNone/>
            </a:pPr>
            <a:r>
              <a:t/>
            </a:r>
            <a:endParaRPr sz="1050">
              <a:solidFill>
                <a:schemeClr val="dk1"/>
              </a:solidFill>
              <a:latin typeface="Rubik"/>
              <a:ea typeface="Rubik"/>
              <a:cs typeface="Rubik"/>
              <a:sym typeface="Rubik"/>
            </a:endParaRPr>
          </a:p>
          <a:p>
            <a:pPr indent="0" lvl="0" marL="0" rtl="0" algn="l">
              <a:lnSpc>
                <a:spcPct val="100000"/>
              </a:lnSpc>
              <a:spcBef>
                <a:spcPts val="0"/>
              </a:spcBef>
              <a:spcAft>
                <a:spcPts val="0"/>
              </a:spcAft>
              <a:buSzPts val="1400"/>
              <a:buNone/>
            </a:pPr>
            <a:r>
              <a:t/>
            </a:r>
            <a:endParaRPr sz="1050">
              <a:solidFill>
                <a:schemeClr val="dk1"/>
              </a:solidFill>
              <a:latin typeface="Rubik"/>
              <a:ea typeface="Rubik"/>
              <a:cs typeface="Rubik"/>
              <a:sym typeface="Rubik"/>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be1dbf3e18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g3be1dbf3e18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be1dbf3e18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g3be1dbf3e18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be1dbf3e18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3be1dbf3e18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be1dbf3e18_0_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g3be1dbf3e18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be1dbf3e18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3be1dbf3e18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be1dbf3e18_0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3be1dbf3e18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be1dbf3e18_0_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3be1dbf3e18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be1dbf3e18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g3be1dbf3e18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be1dbf3e18_0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be1dbf3e18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282d8b4fb8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3282d8b4fb8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be1dbf3e18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3be1dbf3e18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be1dbf3e18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3be1dbf3e1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be1dbf3e18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3be1dbf3e18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1">
  <p:cSld name="BLANK_1">
    <p:spTree>
      <p:nvGrpSpPr>
        <p:cNvPr id="50" name="Shape 50"/>
        <p:cNvGrpSpPr/>
        <p:nvPr/>
      </p:nvGrpSpPr>
      <p:grpSpPr>
        <a:xfrm>
          <a:off x="0" y="0"/>
          <a:ext cx="0" cy="0"/>
          <a:chOff x="0" y="0"/>
          <a:chExt cx="0" cy="0"/>
        </a:xfrm>
      </p:grpSpPr>
      <p:pic>
        <p:nvPicPr>
          <p:cNvPr id="51" name="Google Shape;51;p28"/>
          <p:cNvPicPr preferRelativeResize="0"/>
          <p:nvPr/>
        </p:nvPicPr>
        <p:blipFill rotWithShape="1">
          <a:blip r:embed="rId2">
            <a:alphaModFix/>
          </a:blip>
          <a:srcRect b="0" l="0" r="0" t="0"/>
          <a:stretch/>
        </p:blipFill>
        <p:spPr>
          <a:xfrm>
            <a:off x="4588616" y="449825"/>
            <a:ext cx="2162608" cy="2436494"/>
          </a:xfrm>
          <a:prstGeom prst="rect">
            <a:avLst/>
          </a:prstGeom>
          <a:noFill/>
          <a:ln>
            <a:noFill/>
          </a:ln>
        </p:spPr>
      </p:pic>
      <p:pic>
        <p:nvPicPr>
          <p:cNvPr id="52" name="Google Shape;52;p28"/>
          <p:cNvPicPr preferRelativeResize="0"/>
          <p:nvPr/>
        </p:nvPicPr>
        <p:blipFill rotWithShape="1">
          <a:blip r:embed="rId2">
            <a:alphaModFix/>
          </a:blip>
          <a:srcRect b="0" l="0" r="0" t="0"/>
          <a:stretch/>
        </p:blipFill>
        <p:spPr>
          <a:xfrm>
            <a:off x="3473481" y="2385932"/>
            <a:ext cx="2162608" cy="2436494"/>
          </a:xfrm>
          <a:prstGeom prst="rect">
            <a:avLst/>
          </a:prstGeom>
          <a:noFill/>
          <a:ln>
            <a:noFill/>
          </a:ln>
        </p:spPr>
      </p:pic>
      <p:pic>
        <p:nvPicPr>
          <p:cNvPr id="53" name="Google Shape;53;p28"/>
          <p:cNvPicPr preferRelativeResize="0"/>
          <p:nvPr/>
        </p:nvPicPr>
        <p:blipFill rotWithShape="1">
          <a:blip r:embed="rId2">
            <a:alphaModFix/>
          </a:blip>
          <a:srcRect b="0" l="0" r="0" t="0"/>
          <a:stretch/>
        </p:blipFill>
        <p:spPr>
          <a:xfrm>
            <a:off x="2353625" y="449825"/>
            <a:ext cx="2162608" cy="2436494"/>
          </a:xfrm>
          <a:prstGeom prst="rect">
            <a:avLst/>
          </a:prstGeom>
          <a:noFill/>
          <a:ln>
            <a:noFill/>
          </a:ln>
        </p:spPr>
      </p:pic>
      <p:sp>
        <p:nvSpPr>
          <p:cNvPr id="54" name="Google Shape;54;p28"/>
          <p:cNvSpPr txBox="1"/>
          <p:nvPr>
            <p:ph type="title"/>
          </p:nvPr>
        </p:nvSpPr>
        <p:spPr>
          <a:xfrm>
            <a:off x="2388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5" name="Google Shape;55;p2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56" name="Google Shape;56;p28"/>
          <p:cNvSpPr txBox="1"/>
          <p:nvPr>
            <p:ph idx="2" type="title"/>
          </p:nvPr>
        </p:nvSpPr>
        <p:spPr>
          <a:xfrm>
            <a:off x="4620600" y="792000"/>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7" name="Google Shape;57;p28"/>
          <p:cNvSpPr txBox="1"/>
          <p:nvPr>
            <p:ph idx="3" type="title"/>
          </p:nvPr>
        </p:nvSpPr>
        <p:spPr>
          <a:xfrm>
            <a:off x="3515400" y="2719925"/>
            <a:ext cx="2076000" cy="1793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58" name="Google Shape;58;p28"/>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aqua">
  <p:cSld name="BLANK_2_1">
    <p:spTree>
      <p:nvGrpSpPr>
        <p:cNvPr id="59" name="Shape 59"/>
        <p:cNvGrpSpPr/>
        <p:nvPr/>
      </p:nvGrpSpPr>
      <p:grpSpPr>
        <a:xfrm>
          <a:off x="0" y="0"/>
          <a:ext cx="0" cy="0"/>
          <a:chOff x="0" y="0"/>
          <a:chExt cx="0" cy="0"/>
        </a:xfrm>
      </p:grpSpPr>
      <p:sp>
        <p:nvSpPr>
          <p:cNvPr id="60" name="Google Shape;60;p29"/>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pic>
        <p:nvPicPr>
          <p:cNvPr id="61" name="Google Shape;61;p29"/>
          <p:cNvPicPr preferRelativeResize="0"/>
          <p:nvPr/>
        </p:nvPicPr>
        <p:blipFill rotWithShape="1">
          <a:blip r:embed="rId2">
            <a:alphaModFix/>
          </a:blip>
          <a:srcRect b="0" l="0" r="0" t="0"/>
          <a:stretch/>
        </p:blipFill>
        <p:spPr>
          <a:xfrm>
            <a:off x="2672400" y="456950"/>
            <a:ext cx="3720349" cy="4191528"/>
          </a:xfrm>
          <a:prstGeom prst="rect">
            <a:avLst/>
          </a:prstGeom>
          <a:noFill/>
          <a:ln>
            <a:noFill/>
          </a:ln>
        </p:spPr>
      </p:pic>
      <p:sp>
        <p:nvSpPr>
          <p:cNvPr id="62" name="Google Shape;62;p29"/>
          <p:cNvSpPr txBox="1"/>
          <p:nvPr>
            <p:ph type="title"/>
          </p:nvPr>
        </p:nvSpPr>
        <p:spPr>
          <a:xfrm>
            <a:off x="2636400" y="1348325"/>
            <a:ext cx="3807300" cy="2440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200"/>
              <a:buNone/>
              <a:defRPr sz="32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pic>
        <p:nvPicPr>
          <p:cNvPr id="63" name="Google Shape;63;p29"/>
          <p:cNvPicPr preferRelativeResize="0"/>
          <p:nvPr/>
        </p:nvPicPr>
        <p:blipFill rotWithShape="1">
          <a:blip r:embed="rId3">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it oranje">
  <p:cSld name="BLANK_2_2">
    <p:spTree>
      <p:nvGrpSpPr>
        <p:cNvPr id="64" name="Shape 64"/>
        <p:cNvGrpSpPr/>
        <p:nvPr/>
      </p:nvGrpSpPr>
      <p:grpSpPr>
        <a:xfrm>
          <a:off x="0" y="0"/>
          <a:ext cx="0" cy="0"/>
          <a:chOff x="0" y="0"/>
          <a:chExt cx="0" cy="0"/>
        </a:xfrm>
      </p:grpSpPr>
      <p:sp>
        <p:nvSpPr>
          <p:cNvPr id="65" name="Google Shape;65;p3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66" name="Google Shape;66;p30"/>
          <p:cNvSpPr txBox="1"/>
          <p:nvPr>
            <p:ph type="title"/>
          </p:nvPr>
        </p:nvSpPr>
        <p:spPr>
          <a:xfrm>
            <a:off x="460950" y="1379550"/>
            <a:ext cx="3936900" cy="19485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000000"/>
              </a:buClr>
              <a:buSzPts val="4200"/>
              <a:buFont typeface="Arial"/>
              <a:buNone/>
              <a:defRPr sz="4200">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4200"/>
              <a:buNone/>
              <a:defRPr sz="4200">
                <a:solidFill>
                  <a:srgbClr val="000000"/>
                </a:solidFill>
              </a:defRPr>
            </a:lvl2pPr>
            <a:lvl3pPr lvl="2" algn="ctr">
              <a:lnSpc>
                <a:spcPct val="100000"/>
              </a:lnSpc>
              <a:spcBef>
                <a:spcPts val="0"/>
              </a:spcBef>
              <a:spcAft>
                <a:spcPts val="0"/>
              </a:spcAft>
              <a:buClr>
                <a:srgbClr val="000000"/>
              </a:buClr>
              <a:buSzPts val="4200"/>
              <a:buNone/>
              <a:defRPr sz="4200">
                <a:solidFill>
                  <a:srgbClr val="000000"/>
                </a:solidFill>
              </a:defRPr>
            </a:lvl3pPr>
            <a:lvl4pPr lvl="3" algn="ctr">
              <a:lnSpc>
                <a:spcPct val="100000"/>
              </a:lnSpc>
              <a:spcBef>
                <a:spcPts val="0"/>
              </a:spcBef>
              <a:spcAft>
                <a:spcPts val="0"/>
              </a:spcAft>
              <a:buClr>
                <a:srgbClr val="000000"/>
              </a:buClr>
              <a:buSzPts val="4200"/>
              <a:buNone/>
              <a:defRPr sz="4200">
                <a:solidFill>
                  <a:srgbClr val="000000"/>
                </a:solidFill>
              </a:defRPr>
            </a:lvl4pPr>
            <a:lvl5pPr lvl="4" algn="ctr">
              <a:lnSpc>
                <a:spcPct val="100000"/>
              </a:lnSpc>
              <a:spcBef>
                <a:spcPts val="0"/>
              </a:spcBef>
              <a:spcAft>
                <a:spcPts val="0"/>
              </a:spcAft>
              <a:buClr>
                <a:srgbClr val="000000"/>
              </a:buClr>
              <a:buSzPts val="4200"/>
              <a:buNone/>
              <a:defRPr sz="4200">
                <a:solidFill>
                  <a:srgbClr val="000000"/>
                </a:solidFill>
              </a:defRPr>
            </a:lvl5pPr>
            <a:lvl6pPr lvl="5" algn="ctr">
              <a:lnSpc>
                <a:spcPct val="100000"/>
              </a:lnSpc>
              <a:spcBef>
                <a:spcPts val="0"/>
              </a:spcBef>
              <a:spcAft>
                <a:spcPts val="0"/>
              </a:spcAft>
              <a:buClr>
                <a:srgbClr val="000000"/>
              </a:buClr>
              <a:buSzPts val="4200"/>
              <a:buNone/>
              <a:defRPr sz="4200">
                <a:solidFill>
                  <a:srgbClr val="000000"/>
                </a:solidFill>
              </a:defRPr>
            </a:lvl6pPr>
            <a:lvl7pPr lvl="6" algn="ctr">
              <a:lnSpc>
                <a:spcPct val="100000"/>
              </a:lnSpc>
              <a:spcBef>
                <a:spcPts val="0"/>
              </a:spcBef>
              <a:spcAft>
                <a:spcPts val="0"/>
              </a:spcAft>
              <a:buClr>
                <a:srgbClr val="000000"/>
              </a:buClr>
              <a:buSzPts val="4200"/>
              <a:buNone/>
              <a:defRPr sz="4200">
                <a:solidFill>
                  <a:srgbClr val="000000"/>
                </a:solidFill>
              </a:defRPr>
            </a:lvl7pPr>
            <a:lvl8pPr lvl="7" algn="ctr">
              <a:lnSpc>
                <a:spcPct val="100000"/>
              </a:lnSpc>
              <a:spcBef>
                <a:spcPts val="0"/>
              </a:spcBef>
              <a:spcAft>
                <a:spcPts val="0"/>
              </a:spcAft>
              <a:buClr>
                <a:srgbClr val="000000"/>
              </a:buClr>
              <a:buSzPts val="4200"/>
              <a:buNone/>
              <a:defRPr sz="4200">
                <a:solidFill>
                  <a:srgbClr val="000000"/>
                </a:solidFill>
              </a:defRPr>
            </a:lvl8pPr>
            <a:lvl9pPr lvl="8" algn="ctr">
              <a:lnSpc>
                <a:spcPct val="100000"/>
              </a:lnSpc>
              <a:spcBef>
                <a:spcPts val="0"/>
              </a:spcBef>
              <a:spcAft>
                <a:spcPts val="0"/>
              </a:spcAft>
              <a:buClr>
                <a:srgbClr val="000000"/>
              </a:buClr>
              <a:buSzPts val="4200"/>
              <a:buNone/>
              <a:defRPr sz="4200">
                <a:solidFill>
                  <a:srgbClr val="000000"/>
                </a:solidFill>
              </a:defRPr>
            </a:lvl9pPr>
          </a:lstStyle>
          <a:p/>
        </p:txBody>
      </p:sp>
      <p:pic>
        <p:nvPicPr>
          <p:cNvPr id="67" name="Google Shape;67;p30"/>
          <p:cNvPicPr preferRelativeResize="0"/>
          <p:nvPr/>
        </p:nvPicPr>
        <p:blipFill rotWithShape="1">
          <a:blip r:embed="rId2">
            <a:alphaModFix/>
          </a:blip>
          <a:srcRect b="0" l="0" r="0" t="0"/>
          <a:stretch/>
        </p:blipFill>
        <p:spPr>
          <a:xfrm>
            <a:off x="241725" y="4587850"/>
            <a:ext cx="1096724"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6.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jpg"/><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
          <p:cNvSpPr txBox="1"/>
          <p:nvPr/>
        </p:nvSpPr>
        <p:spPr>
          <a:xfrm>
            <a:off x="4480800" y="853700"/>
            <a:ext cx="4433400" cy="215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400"/>
              <a:buFont typeface="Arial"/>
              <a:buNone/>
            </a:pPr>
            <a:r>
              <a:rPr b="1" i="0" lang="nl" sz="6400" u="none" cap="none" strike="noStrike">
                <a:solidFill>
                  <a:srgbClr val="5DAF00"/>
                </a:solidFill>
                <a:latin typeface="Capriola"/>
                <a:ea typeface="Capriola"/>
                <a:cs typeface="Capriola"/>
                <a:sym typeface="Capriola"/>
              </a:rPr>
              <a:t>Welkom</a:t>
            </a:r>
            <a:endParaRPr b="1" i="0" sz="6400" u="none" cap="none" strike="noStrike">
              <a:solidFill>
                <a:srgbClr val="5DAF00"/>
              </a:solidFill>
              <a:latin typeface="Capriola"/>
              <a:ea typeface="Capriola"/>
              <a:cs typeface="Capriola"/>
              <a:sym typeface="Capriola"/>
            </a:endParaRPr>
          </a:p>
          <a:p>
            <a:pPr indent="0" lvl="0" marL="0" marR="0" rtl="0" algn="ctr">
              <a:lnSpc>
                <a:spcPct val="100000"/>
              </a:lnSpc>
              <a:spcBef>
                <a:spcPts val="0"/>
              </a:spcBef>
              <a:spcAft>
                <a:spcPts val="0"/>
              </a:spcAft>
              <a:buClr>
                <a:srgbClr val="000000"/>
              </a:buClr>
              <a:buSzPts val="4400"/>
              <a:buFont typeface="Arial"/>
              <a:buNone/>
            </a:pPr>
            <a:r>
              <a:rPr b="1" i="0" lang="nl" sz="6400" u="none" cap="none" strike="noStrike">
                <a:solidFill>
                  <a:srgbClr val="5DAF00"/>
                </a:solidFill>
                <a:latin typeface="Capriola"/>
                <a:ea typeface="Capriola"/>
                <a:cs typeface="Capriola"/>
                <a:sym typeface="Capriola"/>
              </a:rPr>
              <a:t>allemaal!</a:t>
            </a:r>
            <a:endParaRPr b="1" i="0" sz="6400" u="none" cap="none" strike="noStrike">
              <a:solidFill>
                <a:srgbClr val="5DAF00"/>
              </a:solidFill>
              <a:latin typeface="Capriola"/>
              <a:ea typeface="Capriola"/>
              <a:cs typeface="Capriola"/>
              <a:sym typeface="Capriola"/>
            </a:endParaRPr>
          </a:p>
        </p:txBody>
      </p:sp>
      <p:pic>
        <p:nvPicPr>
          <p:cNvPr id="73" name="Google Shape;73;p1" title="Gifje met het thema.gif"/>
          <p:cNvPicPr preferRelativeResize="0"/>
          <p:nvPr/>
        </p:nvPicPr>
        <p:blipFill rotWithShape="1">
          <a:blip r:embed="rId4">
            <a:alphaModFix/>
          </a:blip>
          <a:srcRect b="0" l="0" r="0" t="0"/>
          <a:stretch/>
        </p:blipFill>
        <p:spPr>
          <a:xfrm>
            <a:off x="70750" y="1109750"/>
            <a:ext cx="4860751" cy="3680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2"/>
          <p:cNvSpPr txBox="1"/>
          <p:nvPr/>
        </p:nvSpPr>
        <p:spPr>
          <a:xfrm>
            <a:off x="1103850" y="1971450"/>
            <a:ext cx="6936300" cy="1200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300"/>
              <a:buFont typeface="Arial"/>
              <a:buNone/>
            </a:pPr>
            <a:r>
              <a:rPr b="0" i="0" lang="nl" sz="3300" u="none" cap="none" strike="noStrike">
                <a:solidFill>
                  <a:srgbClr val="1072B9"/>
                </a:solidFill>
                <a:latin typeface="Capriola"/>
                <a:ea typeface="Capriola"/>
                <a:cs typeface="Capriola"/>
                <a:sym typeface="Capriola"/>
              </a:rPr>
              <a:t>We beginnen over een aantal minuten!</a:t>
            </a:r>
            <a:endParaRPr b="0" i="0" sz="3300" u="none" cap="none" strike="noStrike">
              <a:solidFill>
                <a:srgbClr val="1072B9"/>
              </a:solidFill>
              <a:latin typeface="Capriola"/>
              <a:ea typeface="Capriola"/>
              <a:cs typeface="Capriola"/>
              <a:sym typeface="Capriol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 name="Shape 82"/>
        <p:cNvGrpSpPr/>
        <p:nvPr/>
      </p:nvGrpSpPr>
      <p:grpSpPr>
        <a:xfrm>
          <a:off x="0" y="0"/>
          <a:ext cx="0" cy="0"/>
          <a:chOff x="0" y="0"/>
          <a:chExt cx="0" cy="0"/>
        </a:xfrm>
      </p:grpSpPr>
      <p:sp>
        <p:nvSpPr>
          <p:cNvPr id="83" name="Google Shape;83;p3"/>
          <p:cNvSpPr txBox="1"/>
          <p:nvPr>
            <p:ph type="ctrTitle"/>
          </p:nvPr>
        </p:nvSpPr>
        <p:spPr>
          <a:xfrm>
            <a:off x="311700" y="1120466"/>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Kennismaking</a:t>
            </a:r>
            <a:endParaRPr sz="4000">
              <a:solidFill>
                <a:srgbClr val="1072B9"/>
              </a:solidFill>
              <a:latin typeface="Capriola"/>
              <a:ea typeface="Capriola"/>
              <a:cs typeface="Capriola"/>
              <a:sym typeface="Capriola"/>
            </a:endParaRPr>
          </a:p>
        </p:txBody>
      </p:sp>
      <p:sp>
        <p:nvSpPr>
          <p:cNvPr id="84" name="Google Shape;84;p3"/>
          <p:cNvSpPr txBox="1"/>
          <p:nvPr/>
        </p:nvSpPr>
        <p:spPr>
          <a:xfrm>
            <a:off x="2112600" y="1713066"/>
            <a:ext cx="4918800" cy="1431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5DAF00"/>
                </a:solidFill>
                <a:latin typeface="Rubik"/>
                <a:ea typeface="Rubik"/>
                <a:cs typeface="Rubik"/>
                <a:sym typeface="Rubik"/>
              </a:rPr>
              <a:t>Ik ben….</a:t>
            </a:r>
            <a:br>
              <a:rPr b="0" i="0" lang="nl" sz="2700" u="none" cap="none" strike="noStrike">
                <a:solidFill>
                  <a:srgbClr val="5DAF00"/>
                </a:solidFill>
                <a:latin typeface="Rubik"/>
                <a:ea typeface="Rubik"/>
                <a:cs typeface="Rubik"/>
                <a:sym typeface="Rubik"/>
              </a:rPr>
            </a:br>
            <a:br>
              <a:rPr b="0" i="0" lang="nl" sz="2700" u="none" cap="none" strike="noStrike">
                <a:solidFill>
                  <a:srgbClr val="5DAF00"/>
                </a:solidFill>
                <a:latin typeface="Rubik"/>
                <a:ea typeface="Rubik"/>
                <a:cs typeface="Rubik"/>
                <a:sym typeface="Rubik"/>
              </a:rPr>
            </a:br>
            <a:r>
              <a:rPr b="0" i="0" lang="nl" sz="2700" u="none" cap="none" strike="noStrike">
                <a:solidFill>
                  <a:srgbClr val="5DAF00"/>
                </a:solidFill>
                <a:latin typeface="Rubik"/>
                <a:ea typeface="Rubik"/>
                <a:cs typeface="Rubik"/>
                <a:sym typeface="Rubik"/>
              </a:rPr>
              <a:t>Wie ben jij/zijn jullie?</a:t>
            </a:r>
            <a:endParaRPr b="0" i="0" sz="2700" u="none" cap="none" strike="noStrike">
              <a:solidFill>
                <a:srgbClr val="5DAF00"/>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
        <p:nvSpPr>
          <p:cNvPr id="89" name="Google Shape;89;p4"/>
          <p:cNvSpPr txBox="1"/>
          <p:nvPr/>
        </p:nvSpPr>
        <p:spPr>
          <a:xfrm>
            <a:off x="311700" y="1031844"/>
            <a:ext cx="8520600" cy="646500"/>
          </a:xfrm>
          <a:prstGeom prst="rect">
            <a:avLst/>
          </a:prstGeom>
          <a:noFill/>
          <a:ln>
            <a:noFill/>
          </a:ln>
        </p:spPr>
        <p:txBody>
          <a:bodyPr anchorCtr="0" anchor="b" bIns="91425" lIns="91425" spcFirstLastPara="1" rIns="91425" wrap="square" tIns="91425">
            <a:normAutofit fontScale="90000" lnSpcReduction="20000"/>
          </a:bodyPr>
          <a:lstStyle/>
          <a:p>
            <a:pPr indent="0" lvl="0" marL="0" marR="0" rtl="0" algn="ctr">
              <a:lnSpc>
                <a:spcPct val="100000"/>
              </a:lnSpc>
              <a:spcBef>
                <a:spcPts val="0"/>
              </a:spcBef>
              <a:spcAft>
                <a:spcPts val="0"/>
              </a:spcAft>
              <a:buClr>
                <a:schemeClr val="dk1"/>
              </a:buClr>
              <a:buSzPct val="144444"/>
              <a:buFont typeface="Arial"/>
              <a:buNone/>
            </a:pPr>
            <a:r>
              <a:rPr b="0" i="0" lang="nl" sz="4000" u="none" cap="none" strike="noStrike">
                <a:solidFill>
                  <a:srgbClr val="1072B9"/>
                </a:solidFill>
                <a:latin typeface="Capriola"/>
                <a:ea typeface="Capriola"/>
                <a:cs typeface="Capriola"/>
                <a:sym typeface="Capriola"/>
              </a:rPr>
              <a:t>Programma</a:t>
            </a:r>
            <a:endParaRPr b="0" i="0" sz="1400" u="none" cap="none" strike="noStrike">
              <a:solidFill>
                <a:srgbClr val="1072B9"/>
              </a:solidFill>
              <a:latin typeface="Arial"/>
              <a:ea typeface="Arial"/>
              <a:cs typeface="Arial"/>
              <a:sym typeface="Arial"/>
            </a:endParaRPr>
          </a:p>
        </p:txBody>
      </p:sp>
      <p:sp>
        <p:nvSpPr>
          <p:cNvPr id="90" name="Google Shape;90;p4"/>
          <p:cNvSpPr/>
          <p:nvPr/>
        </p:nvSpPr>
        <p:spPr>
          <a:xfrm>
            <a:off x="5085300" y="2325500"/>
            <a:ext cx="4058700" cy="2817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4"/>
          <p:cNvSpPr txBox="1"/>
          <p:nvPr/>
        </p:nvSpPr>
        <p:spPr>
          <a:xfrm>
            <a:off x="2019011" y="1678353"/>
            <a:ext cx="5106000" cy="232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br>
              <a:rPr b="0" i="0" lang="nl" sz="2700" u="none" cap="none" strike="noStrike">
                <a:solidFill>
                  <a:srgbClr val="5DAF00"/>
                </a:solidFill>
                <a:latin typeface="Rubik"/>
                <a:ea typeface="Rubik"/>
                <a:cs typeface="Rubik"/>
                <a:sym typeface="Rubik"/>
              </a:rPr>
            </a:br>
            <a:r>
              <a:rPr b="0" i="0" lang="nl" sz="1600" u="none" cap="none" strike="noStrike">
                <a:solidFill>
                  <a:srgbClr val="5DAF00"/>
                </a:solidFill>
                <a:latin typeface="Rubik"/>
                <a:ea typeface="Rubik"/>
                <a:cs typeface="Rubik"/>
                <a:sym typeface="Rubik"/>
              </a:rPr>
              <a:t>1. Wat zijn de Media Ukkie Dagen?</a:t>
            </a:r>
            <a:br>
              <a:rPr b="0" i="0" lang="nl" sz="1600" u="none" cap="none" strike="noStrike">
                <a:solidFill>
                  <a:srgbClr val="5DAF00"/>
                </a:solidFill>
                <a:latin typeface="Rubik"/>
                <a:ea typeface="Rubik"/>
                <a:cs typeface="Rubik"/>
                <a:sym typeface="Rubik"/>
              </a:rPr>
            </a:br>
            <a:r>
              <a:rPr b="0" i="0" lang="nl" sz="1600" u="none" cap="none" strike="noStrike">
                <a:solidFill>
                  <a:srgbClr val="5DAF00"/>
                </a:solidFill>
                <a:latin typeface="Rubik"/>
                <a:ea typeface="Rubik"/>
                <a:cs typeface="Rubik"/>
                <a:sym typeface="Rubik"/>
              </a:rPr>
              <a:t>2. Wat is het thema van deze campagne?</a:t>
            </a:r>
            <a:br>
              <a:rPr b="0" i="0" lang="nl" sz="1600" u="none" cap="none" strike="noStrike">
                <a:solidFill>
                  <a:srgbClr val="5DAF00"/>
                </a:solidFill>
                <a:latin typeface="Rubik"/>
                <a:ea typeface="Rubik"/>
                <a:cs typeface="Rubik"/>
                <a:sym typeface="Rubik"/>
              </a:rPr>
            </a:br>
            <a:r>
              <a:rPr b="0" i="0" lang="nl" sz="1600" u="none" cap="none" strike="noStrike">
                <a:solidFill>
                  <a:srgbClr val="5DAF00"/>
                </a:solidFill>
                <a:latin typeface="Rubik"/>
                <a:ea typeface="Rubik"/>
                <a:cs typeface="Rubik"/>
                <a:sym typeface="Rubik"/>
              </a:rPr>
              <a:t>3. Welke activiteiten, tips en tools zijn beschikbaar?</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b="0" i="0" lang="nl" sz="1600" u="none" cap="none" strike="noStrike">
                <a:solidFill>
                  <a:srgbClr val="5DAF00"/>
                </a:solidFill>
                <a:latin typeface="Rubik"/>
                <a:ea typeface="Rubik"/>
                <a:cs typeface="Rubik"/>
                <a:sym typeface="Rubik"/>
              </a:rPr>
              <a:t>4. …</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b="0" i="0" lang="nl" sz="1600" u="none" cap="none" strike="noStrike">
                <a:solidFill>
                  <a:srgbClr val="5DAF00"/>
                </a:solidFill>
                <a:latin typeface="Rubik"/>
                <a:ea typeface="Rubik"/>
                <a:cs typeface="Rubik"/>
                <a:sym typeface="Rubik"/>
              </a:rPr>
              <a:t>5. …</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2700"/>
              <a:buFont typeface="Arial"/>
              <a:buNone/>
            </a:pPr>
            <a:r>
              <a:rPr b="0" i="0" lang="nl" sz="1600" u="none" cap="none" strike="noStrike">
                <a:solidFill>
                  <a:srgbClr val="5DAF00"/>
                </a:solidFill>
                <a:latin typeface="Rubik"/>
                <a:ea typeface="Rubik"/>
                <a:cs typeface="Rubik"/>
                <a:sym typeface="Rubik"/>
              </a:rPr>
              <a:t>6. …</a:t>
            </a:r>
            <a:endParaRPr b="0" i="0" sz="1600" u="none" cap="none" strike="noStrike">
              <a:solidFill>
                <a:srgbClr val="5DAF00"/>
              </a:solidFill>
              <a:latin typeface="Rubik"/>
              <a:ea typeface="Rubik"/>
              <a:cs typeface="Rubik"/>
              <a:sym typeface="Rubik"/>
            </a:endParaRPr>
          </a:p>
          <a:p>
            <a:pPr indent="0" lvl="0" marL="0" marR="0" rtl="0" algn="l">
              <a:lnSpc>
                <a:spcPct val="100000"/>
              </a:lnSpc>
              <a:spcBef>
                <a:spcPts val="0"/>
              </a:spcBef>
              <a:spcAft>
                <a:spcPts val="0"/>
              </a:spcAft>
              <a:buClr>
                <a:srgbClr val="000000"/>
              </a:buClr>
              <a:buSzPts val="1600"/>
              <a:buFont typeface="Arial"/>
              <a:buNone/>
            </a:pPr>
            <a:r>
              <a:rPr b="0" i="0" lang="nl" sz="1600" u="none" cap="none" strike="noStrike">
                <a:solidFill>
                  <a:srgbClr val="5DAF00"/>
                </a:solidFill>
                <a:latin typeface="Rubik"/>
                <a:ea typeface="Rubik"/>
                <a:cs typeface="Rubik"/>
                <a:sym typeface="Rubik"/>
              </a:rPr>
              <a:t>7.  Vragenrondje</a:t>
            </a:r>
            <a:endParaRPr b="0" i="0" sz="1600" u="none" cap="none" strike="noStrike">
              <a:solidFill>
                <a:srgbClr val="5DAF00"/>
              </a:solidFill>
              <a:latin typeface="Rubik"/>
              <a:ea typeface="Rubik"/>
              <a:cs typeface="Rubik"/>
              <a:sym typeface="Rubi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5"/>
          <p:cNvSpPr txBox="1"/>
          <p:nvPr/>
        </p:nvSpPr>
        <p:spPr>
          <a:xfrm>
            <a:off x="311700" y="762375"/>
            <a:ext cx="8520600" cy="1005600"/>
          </a:xfrm>
          <a:prstGeom prst="rect">
            <a:avLst/>
          </a:prstGeom>
          <a:noFill/>
          <a:ln>
            <a:noFill/>
          </a:ln>
        </p:spPr>
        <p:txBody>
          <a:bodyPr anchorCtr="0" anchor="b" bIns="91425" lIns="91425" spcFirstLastPara="1" rIns="91425" wrap="square" tIns="91425">
            <a:noAutofit/>
          </a:bodyPr>
          <a:lstStyle/>
          <a:p>
            <a:pPr indent="0" lvl="0" marL="0" marR="0" rtl="0" algn="ctr">
              <a:lnSpc>
                <a:spcPct val="80000"/>
              </a:lnSpc>
              <a:spcBef>
                <a:spcPts val="0"/>
              </a:spcBef>
              <a:spcAft>
                <a:spcPts val="0"/>
              </a:spcAft>
              <a:buClr>
                <a:schemeClr val="dk1"/>
              </a:buClr>
              <a:buSzPts val="3250"/>
              <a:buFont typeface="Arial"/>
              <a:buNone/>
            </a:pPr>
            <a:r>
              <a:rPr b="0" i="0" lang="nl" sz="3200" u="none" cap="none" strike="noStrike">
                <a:solidFill>
                  <a:srgbClr val="1072B9"/>
                </a:solidFill>
                <a:latin typeface="Capriola"/>
                <a:ea typeface="Capriola"/>
                <a:cs typeface="Capriola"/>
                <a:sym typeface="Capriola"/>
              </a:rPr>
              <a:t>Wat zijn de </a:t>
            </a:r>
            <a:endParaRPr b="0" i="0" sz="3200" u="none" cap="none" strike="noStrike">
              <a:solidFill>
                <a:srgbClr val="1072B9"/>
              </a:solidFill>
              <a:latin typeface="Capriola"/>
              <a:ea typeface="Capriola"/>
              <a:cs typeface="Capriola"/>
              <a:sym typeface="Capriola"/>
            </a:endParaRPr>
          </a:p>
          <a:p>
            <a:pPr indent="0" lvl="0" marL="0" marR="0" rtl="0" algn="ctr">
              <a:lnSpc>
                <a:spcPct val="80000"/>
              </a:lnSpc>
              <a:spcBef>
                <a:spcPts val="0"/>
              </a:spcBef>
              <a:spcAft>
                <a:spcPts val="0"/>
              </a:spcAft>
              <a:buClr>
                <a:schemeClr val="dk1"/>
              </a:buClr>
              <a:buSzPts val="3250"/>
              <a:buFont typeface="Arial"/>
              <a:buNone/>
            </a:pPr>
            <a:r>
              <a:rPr b="0" i="0" lang="nl" sz="3200" u="none" cap="none" strike="noStrike">
                <a:solidFill>
                  <a:srgbClr val="1072B9"/>
                </a:solidFill>
                <a:latin typeface="Capriola"/>
                <a:ea typeface="Capriola"/>
                <a:cs typeface="Capriola"/>
                <a:sym typeface="Capriola"/>
              </a:rPr>
              <a:t>Media Ukkie Dagen?</a:t>
            </a:r>
            <a:endParaRPr b="0" i="0" sz="3200" u="none" cap="none" strike="noStrike">
              <a:solidFill>
                <a:srgbClr val="1072B9"/>
              </a:solidFill>
              <a:latin typeface="Arial"/>
              <a:ea typeface="Arial"/>
              <a:cs typeface="Arial"/>
              <a:sym typeface="Arial"/>
            </a:endParaRPr>
          </a:p>
        </p:txBody>
      </p:sp>
      <p:sp>
        <p:nvSpPr>
          <p:cNvPr id="97" name="Google Shape;97;p5"/>
          <p:cNvSpPr txBox="1"/>
          <p:nvPr/>
        </p:nvSpPr>
        <p:spPr>
          <a:xfrm>
            <a:off x="903600" y="2005800"/>
            <a:ext cx="7336800" cy="1893900"/>
          </a:xfrm>
          <a:prstGeom prst="rect">
            <a:avLst/>
          </a:prstGeom>
          <a:noFill/>
          <a:ln>
            <a:noFill/>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rgbClr val="1072B9"/>
              </a:buClr>
              <a:buSzPts val="1300"/>
              <a:buFont typeface="Rubik"/>
              <a:buChar char="●"/>
            </a:pPr>
            <a:r>
              <a:rPr b="0" i="0" lang="nl" sz="1300" u="none" cap="none" strike="noStrike">
                <a:solidFill>
                  <a:srgbClr val="1072B9"/>
                </a:solidFill>
                <a:latin typeface="Rubik"/>
                <a:ea typeface="Rubik"/>
                <a:cs typeface="Rubik"/>
                <a:sym typeface="Rubik"/>
              </a:rPr>
              <a:t>10 t/m 17  april </a:t>
            </a:r>
            <a:br>
              <a:rPr b="0" i="0" lang="nl" sz="1300" u="none" cap="none" strike="noStrike">
                <a:solidFill>
                  <a:srgbClr val="1072B9"/>
                </a:solidFill>
                <a:latin typeface="Rubik"/>
                <a:ea typeface="Rubik"/>
                <a:cs typeface="Rubik"/>
                <a:sym typeface="Rubik"/>
              </a:rPr>
            </a:br>
            <a:endParaRPr b="0" i="0" sz="1300" u="none" cap="none" strike="noStrike">
              <a:solidFill>
                <a:srgbClr val="1072B9"/>
              </a:solidFill>
              <a:latin typeface="Rubik"/>
              <a:ea typeface="Rubik"/>
              <a:cs typeface="Rubik"/>
              <a:sym typeface="Rubik"/>
            </a:endParaRPr>
          </a:p>
          <a:p>
            <a:pPr indent="-311150" lvl="0" marL="457200" marR="0" rtl="0" algn="l">
              <a:lnSpc>
                <a:spcPct val="100000"/>
              </a:lnSpc>
              <a:spcBef>
                <a:spcPts val="0"/>
              </a:spcBef>
              <a:spcAft>
                <a:spcPts val="0"/>
              </a:spcAft>
              <a:buClr>
                <a:srgbClr val="1072B9"/>
              </a:buClr>
              <a:buSzPts val="1300"/>
              <a:buFont typeface="Rubik"/>
              <a:buChar char="●"/>
            </a:pPr>
            <a:r>
              <a:rPr b="0" i="0" lang="nl" sz="1300" u="none" cap="none" strike="noStrike">
                <a:solidFill>
                  <a:srgbClr val="1072B9"/>
                </a:solidFill>
                <a:latin typeface="Rubik"/>
                <a:ea typeface="Rubik"/>
                <a:cs typeface="Rubik"/>
                <a:sym typeface="Rubik"/>
              </a:rPr>
              <a:t>Tijdens de Media Ukkie Dagen wordt er aandacht gevraagd voor </a:t>
            </a:r>
            <a:br>
              <a:rPr b="0" i="0" lang="nl" sz="1300" u="none" cap="none" strike="noStrike">
                <a:solidFill>
                  <a:srgbClr val="1072B9"/>
                </a:solidFill>
                <a:latin typeface="Rubik"/>
                <a:ea typeface="Rubik"/>
                <a:cs typeface="Rubik"/>
                <a:sym typeface="Rubik"/>
              </a:rPr>
            </a:br>
            <a:r>
              <a:rPr b="0" i="0" lang="nl" sz="1300" u="none" cap="none" strike="noStrike">
                <a:solidFill>
                  <a:srgbClr val="1072B9"/>
                </a:solidFill>
                <a:latin typeface="Rubik"/>
                <a:ea typeface="Rubik"/>
                <a:cs typeface="Rubik"/>
                <a:sym typeface="Rubik"/>
              </a:rPr>
              <a:t>mediawijsheid in de opvoeding van kinderen van 0 t/m 6 jaar.</a:t>
            </a:r>
            <a:endParaRPr b="0" i="0" sz="1100" u="none" cap="none" strike="noStrike">
              <a:solidFill>
                <a:srgbClr val="1072B9"/>
              </a:solidFill>
              <a:latin typeface="Arial"/>
              <a:ea typeface="Arial"/>
              <a:cs typeface="Arial"/>
              <a:sym typeface="Arial"/>
            </a:endParaRPr>
          </a:p>
          <a:p>
            <a:pPr indent="0" lvl="0" marL="914400" marR="0" rtl="0" algn="l">
              <a:lnSpc>
                <a:spcPct val="100000"/>
              </a:lnSpc>
              <a:spcBef>
                <a:spcPts val="0"/>
              </a:spcBef>
              <a:spcAft>
                <a:spcPts val="0"/>
              </a:spcAft>
              <a:buClr>
                <a:schemeClr val="dk2"/>
              </a:buClr>
              <a:buSzPts val="2800"/>
              <a:buFont typeface="Arial"/>
              <a:buNone/>
            </a:pPr>
            <a:r>
              <a:t/>
            </a:r>
            <a:endParaRPr b="0" i="0" sz="1300" u="none" cap="none" strike="noStrike">
              <a:solidFill>
                <a:srgbClr val="1072B9"/>
              </a:solidFill>
              <a:latin typeface="Rubik"/>
              <a:ea typeface="Rubik"/>
              <a:cs typeface="Rubik"/>
              <a:sym typeface="Rubik"/>
            </a:endParaRPr>
          </a:p>
          <a:p>
            <a:pPr indent="-311150" lvl="0" marL="457200" marR="0" rtl="0" algn="l">
              <a:lnSpc>
                <a:spcPct val="100000"/>
              </a:lnSpc>
              <a:spcBef>
                <a:spcPts val="0"/>
              </a:spcBef>
              <a:spcAft>
                <a:spcPts val="0"/>
              </a:spcAft>
              <a:buClr>
                <a:srgbClr val="1072B9"/>
              </a:buClr>
              <a:buSzPts val="1300"/>
              <a:buFont typeface="Rubik"/>
              <a:buChar char="●"/>
            </a:pPr>
            <a:r>
              <a:rPr b="0" i="0" lang="nl" sz="1300" u="none" cap="none" strike="noStrike">
                <a:solidFill>
                  <a:srgbClr val="1072B9"/>
                </a:solidFill>
                <a:latin typeface="Rubik"/>
                <a:ea typeface="Rubik"/>
                <a:cs typeface="Rubik"/>
                <a:sym typeface="Rubik"/>
              </a:rPr>
              <a:t>Dit jaar is het thema: </a:t>
            </a:r>
            <a:r>
              <a:rPr b="1" i="0" lang="nl" sz="1300" u="none" cap="none" strike="noStrike">
                <a:solidFill>
                  <a:srgbClr val="1072B9"/>
                </a:solidFill>
                <a:latin typeface="Rubik"/>
                <a:ea typeface="Rubik"/>
                <a:cs typeface="Rubik"/>
                <a:sym typeface="Rubik"/>
              </a:rPr>
              <a:t>Kleuren, kijken, kletsen</a:t>
            </a:r>
            <a:endParaRPr b="0" i="0" sz="1100" u="none" cap="none" strike="noStrike">
              <a:solidFill>
                <a:srgbClr val="1072B9"/>
              </a:solidFill>
              <a:latin typeface="Arial"/>
              <a:ea typeface="Arial"/>
              <a:cs typeface="Arial"/>
              <a:sym typeface="Arial"/>
            </a:endParaRPr>
          </a:p>
          <a:p>
            <a:pPr indent="0" lvl="0" marL="127000" marR="0" rtl="0" algn="l">
              <a:lnSpc>
                <a:spcPct val="100000"/>
              </a:lnSpc>
              <a:spcBef>
                <a:spcPts val="0"/>
              </a:spcBef>
              <a:spcAft>
                <a:spcPts val="0"/>
              </a:spcAft>
              <a:buClr>
                <a:schemeClr val="dk2"/>
              </a:buClr>
              <a:buSzPts val="1600"/>
              <a:buFont typeface="Arial"/>
              <a:buNone/>
            </a:pPr>
            <a:r>
              <a:t/>
            </a:r>
            <a:endParaRPr b="0" i="0" sz="1300" u="none" cap="none" strike="noStrike">
              <a:solidFill>
                <a:srgbClr val="1072B9"/>
              </a:solidFill>
              <a:latin typeface="Rubik"/>
              <a:ea typeface="Rubik"/>
              <a:cs typeface="Rubik"/>
              <a:sym typeface="Rubik"/>
            </a:endParaRPr>
          </a:p>
          <a:p>
            <a:pPr indent="-311150" lvl="0" marL="457200" marR="0" rtl="0" algn="l">
              <a:lnSpc>
                <a:spcPct val="100000"/>
              </a:lnSpc>
              <a:spcBef>
                <a:spcPts val="0"/>
              </a:spcBef>
              <a:spcAft>
                <a:spcPts val="0"/>
              </a:spcAft>
              <a:buClr>
                <a:srgbClr val="1072B9"/>
              </a:buClr>
              <a:buSzPts val="1300"/>
              <a:buFont typeface="Rubik"/>
              <a:buChar char="●"/>
            </a:pPr>
            <a:r>
              <a:rPr b="0" i="0" lang="nl" sz="1300" u="none" cap="none" strike="noStrike">
                <a:solidFill>
                  <a:srgbClr val="1072B9"/>
                </a:solidFill>
                <a:latin typeface="Rubik"/>
                <a:ea typeface="Rubik"/>
                <a:cs typeface="Rubik"/>
                <a:sym typeface="Rubik"/>
              </a:rPr>
              <a:t>Tijdens de Media Ukkie Dagen worden er door het hele land activiteiten georganiseerd </a:t>
            </a:r>
            <a:endParaRPr b="0" i="0" sz="1600" u="none" cap="none" strike="noStrike">
              <a:solidFill>
                <a:srgbClr val="1072B9"/>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6"/>
          <p:cNvSpPr txBox="1"/>
          <p:nvPr/>
        </p:nvSpPr>
        <p:spPr>
          <a:xfrm>
            <a:off x="1412725" y="2081700"/>
            <a:ext cx="6315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6"/>
          <p:cNvSpPr txBox="1"/>
          <p:nvPr/>
        </p:nvSpPr>
        <p:spPr>
          <a:xfrm>
            <a:off x="79081" y="1417400"/>
            <a:ext cx="8520600" cy="908100"/>
          </a:xfrm>
          <a:prstGeom prst="rect">
            <a:avLst/>
          </a:prstGeom>
          <a:noFill/>
          <a:ln>
            <a:noFill/>
          </a:ln>
        </p:spPr>
        <p:txBody>
          <a:bodyPr anchorCtr="0" anchor="t" bIns="91425" lIns="91425" spcFirstLastPara="1" rIns="91425" wrap="square" tIns="91425">
            <a:normAutofit fontScale="85000" lnSpcReduction="20000"/>
          </a:bodyPr>
          <a:lstStyle/>
          <a:p>
            <a:pPr indent="0" lvl="0" marL="0" marR="0" rtl="0" algn="ctr">
              <a:lnSpc>
                <a:spcPct val="100000"/>
              </a:lnSpc>
              <a:spcBef>
                <a:spcPts val="0"/>
              </a:spcBef>
              <a:spcAft>
                <a:spcPts val="0"/>
              </a:spcAft>
              <a:buClr>
                <a:schemeClr val="dk1"/>
              </a:buClr>
              <a:buSzPct val="40740"/>
              <a:buFont typeface="Arial"/>
              <a:buNone/>
            </a:pPr>
            <a:r>
              <a:rPr b="0" i="0" lang="nl" sz="2700" u="none" cap="none" strike="noStrike">
                <a:solidFill>
                  <a:srgbClr val="5DAF00"/>
                </a:solidFill>
                <a:latin typeface="Rubik"/>
                <a:ea typeface="Rubik"/>
                <a:cs typeface="Rubik"/>
                <a:sym typeface="Rubik"/>
              </a:rPr>
              <a:t>Insteek thema</a:t>
            </a:r>
            <a:endParaRPr b="0" i="0" sz="3574" u="none" cap="none" strike="noStrike">
              <a:solidFill>
                <a:srgbClr val="5DAF00"/>
              </a:solidFill>
              <a:latin typeface="Rubik"/>
              <a:ea typeface="Rubik"/>
              <a:cs typeface="Rubik"/>
              <a:sym typeface="Rubik"/>
            </a:endParaRPr>
          </a:p>
          <a:p>
            <a:pPr indent="0" lvl="0" marL="0" marR="0" rtl="0" algn="l">
              <a:lnSpc>
                <a:spcPct val="115000"/>
              </a:lnSpc>
              <a:spcBef>
                <a:spcPts val="0"/>
              </a:spcBef>
              <a:spcAft>
                <a:spcPts val="0"/>
              </a:spcAft>
              <a:buClr>
                <a:schemeClr val="dk1"/>
              </a:buClr>
              <a:buSzPct val="100000"/>
              <a:buFont typeface="Arial"/>
              <a:buNone/>
            </a:pPr>
            <a:r>
              <a:t/>
            </a:r>
            <a:endParaRPr b="0" i="0" sz="1100" u="none" cap="none" strike="noStrike">
              <a:solidFill>
                <a:srgbClr val="5DAF00"/>
              </a:solidFill>
              <a:latin typeface="Arial"/>
              <a:ea typeface="Arial"/>
              <a:cs typeface="Arial"/>
              <a:sym typeface="Arial"/>
            </a:endParaRPr>
          </a:p>
          <a:p>
            <a:pPr indent="0" lvl="0" marL="0" marR="0" rtl="0" algn="ctr">
              <a:lnSpc>
                <a:spcPct val="100000"/>
              </a:lnSpc>
              <a:spcBef>
                <a:spcPts val="0"/>
              </a:spcBef>
              <a:spcAft>
                <a:spcPts val="0"/>
              </a:spcAft>
              <a:buClr>
                <a:schemeClr val="dk2"/>
              </a:buClr>
              <a:buSzPct val="100000"/>
              <a:buFont typeface="Arial"/>
              <a:buNone/>
            </a:pPr>
            <a:r>
              <a:t/>
            </a:r>
            <a:endParaRPr b="0" i="0" sz="2800" u="none" cap="none" strike="noStrike">
              <a:solidFill>
                <a:srgbClr val="5DAF00"/>
              </a:solidFill>
              <a:latin typeface="Arial"/>
              <a:ea typeface="Arial"/>
              <a:cs typeface="Arial"/>
              <a:sym typeface="Arial"/>
            </a:endParaRPr>
          </a:p>
        </p:txBody>
      </p:sp>
      <p:sp>
        <p:nvSpPr>
          <p:cNvPr id="104" name="Google Shape;104;p6"/>
          <p:cNvSpPr txBox="1"/>
          <p:nvPr/>
        </p:nvSpPr>
        <p:spPr>
          <a:xfrm>
            <a:off x="1445806" y="2208693"/>
            <a:ext cx="6315900" cy="1613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0"/>
              </a:spcAft>
              <a:buClr>
                <a:schemeClr val="dk1"/>
              </a:buClr>
              <a:buSzPts val="1100"/>
              <a:buFont typeface="Arial"/>
              <a:buNone/>
            </a:pPr>
            <a:r>
              <a:rPr b="0" i="0" lang="nl" sz="1300" u="none" cap="none" strike="noStrike">
                <a:solidFill>
                  <a:srgbClr val="1072B9"/>
                </a:solidFill>
                <a:latin typeface="Rubik"/>
                <a:ea typeface="Rubik"/>
                <a:cs typeface="Rubik"/>
                <a:sym typeface="Rubik"/>
              </a:rPr>
              <a:t>In de eerste jaren leren kinderen veel en groeien ze op met digitale media. Goede begeleiding is belangrijk, maar niet altijd makkelijk.</a:t>
            </a:r>
            <a:endParaRPr b="0" i="0" sz="1300" u="none" cap="none" strike="noStrike">
              <a:solidFill>
                <a:srgbClr val="1072B9"/>
              </a:solidFill>
              <a:latin typeface="Rubik"/>
              <a:ea typeface="Rubik"/>
              <a:cs typeface="Rubik"/>
              <a:sym typeface="Rubik"/>
            </a:endParaRPr>
          </a:p>
          <a:p>
            <a:pPr indent="0" lvl="0" marL="0" marR="0" rtl="0" algn="ctr">
              <a:lnSpc>
                <a:spcPct val="115000"/>
              </a:lnSpc>
              <a:spcBef>
                <a:spcPts val="1200"/>
              </a:spcBef>
              <a:spcAft>
                <a:spcPts val="0"/>
              </a:spcAft>
              <a:buClr>
                <a:schemeClr val="dk1"/>
              </a:buClr>
              <a:buSzPts val="1100"/>
              <a:buFont typeface="Arial"/>
              <a:buNone/>
            </a:pPr>
            <a:r>
              <a:rPr b="0" i="0" lang="nl" sz="1300" u="none" cap="none" strike="noStrike">
                <a:solidFill>
                  <a:srgbClr val="1072B9"/>
                </a:solidFill>
                <a:latin typeface="Rubik"/>
                <a:ea typeface="Rubik"/>
                <a:cs typeface="Rubik"/>
                <a:sym typeface="Rubik"/>
              </a:rPr>
              <a:t>Media zijn leuk en leerzaam, maar hoeveel is genoeg en wat past bij je kind?</a:t>
            </a:r>
            <a:endParaRPr b="0" i="0" sz="1300" u="none" cap="none" strike="noStrike">
              <a:solidFill>
                <a:srgbClr val="1072B9"/>
              </a:solidFill>
              <a:latin typeface="Rubik"/>
              <a:ea typeface="Rubik"/>
              <a:cs typeface="Rubik"/>
              <a:sym typeface="Rubik"/>
            </a:endParaRPr>
          </a:p>
          <a:p>
            <a:pPr indent="0" lvl="0" marL="0" marR="0" rtl="0" algn="ctr">
              <a:lnSpc>
                <a:spcPct val="115000"/>
              </a:lnSpc>
              <a:spcBef>
                <a:spcPts val="1200"/>
              </a:spcBef>
              <a:spcAft>
                <a:spcPts val="1200"/>
              </a:spcAft>
              <a:buClr>
                <a:srgbClr val="000000"/>
              </a:buClr>
              <a:buSzPts val="1300"/>
              <a:buFont typeface="Arial"/>
              <a:buNone/>
            </a:pPr>
            <a:r>
              <a:rPr b="0" i="0" lang="nl" sz="1300" u="none" cap="none" strike="noStrike">
                <a:solidFill>
                  <a:srgbClr val="1072B9"/>
                </a:solidFill>
                <a:latin typeface="Rubik"/>
                <a:ea typeface="Rubik"/>
                <a:cs typeface="Rubik"/>
                <a:sym typeface="Rubik"/>
              </a:rPr>
              <a:t>Tijdens de Media Ukkie Dagen (10 t/m 17 april 2026) krijg je praktische tips, inspiratie en materialen van experts om samen bewust met media bezig te zijn.</a:t>
            </a:r>
            <a:endParaRPr b="0" i="0" sz="1300" u="none" cap="none" strike="noStrike">
              <a:solidFill>
                <a:srgbClr val="1072B9"/>
              </a:solidFill>
              <a:latin typeface="Rubik"/>
              <a:ea typeface="Rubik"/>
              <a:cs typeface="Rubik"/>
              <a:sym typeface="Rubik"/>
            </a:endParaRPr>
          </a:p>
        </p:txBody>
      </p:sp>
      <p:sp>
        <p:nvSpPr>
          <p:cNvPr id="105" name="Google Shape;105;p6"/>
          <p:cNvSpPr txBox="1"/>
          <p:nvPr/>
        </p:nvSpPr>
        <p:spPr>
          <a:xfrm>
            <a:off x="343450" y="715112"/>
            <a:ext cx="8520600" cy="7023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5200"/>
              <a:buFont typeface="Arial"/>
              <a:buNone/>
            </a:pPr>
            <a:r>
              <a:rPr b="0" i="0" lang="nl" sz="3200" u="none" cap="none" strike="noStrike">
                <a:solidFill>
                  <a:srgbClr val="1072B9"/>
                </a:solidFill>
                <a:latin typeface="Capriola"/>
                <a:ea typeface="Capriola"/>
                <a:cs typeface="Capriola"/>
                <a:sym typeface="Capriola"/>
              </a:rPr>
              <a:t>Kleuren, kijken, kletsen</a:t>
            </a:r>
            <a:endParaRPr b="0" i="0" sz="1400" u="none" cap="none" strike="noStrike">
              <a:solidFill>
                <a:srgbClr val="1072B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7"/>
          <p:cNvSpPr txBox="1"/>
          <p:nvPr>
            <p:ph type="ctrTitle"/>
          </p:nvPr>
        </p:nvSpPr>
        <p:spPr>
          <a:xfrm rot="1780">
            <a:off x="1675494" y="517888"/>
            <a:ext cx="5793001" cy="1107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nl" sz="3200">
                <a:solidFill>
                  <a:srgbClr val="1072B9"/>
                </a:solidFill>
                <a:latin typeface="Capriola"/>
                <a:ea typeface="Capriola"/>
                <a:cs typeface="Capriola"/>
                <a:sym typeface="Capriola"/>
              </a:rPr>
              <a:t>De tips voor thuis</a:t>
            </a:r>
            <a:endParaRPr sz="3200">
              <a:solidFill>
                <a:srgbClr val="1072B9"/>
              </a:solidFill>
              <a:latin typeface="Capriola"/>
              <a:ea typeface="Capriola"/>
              <a:cs typeface="Capriola"/>
              <a:sym typeface="Capriola"/>
            </a:endParaRPr>
          </a:p>
          <a:p>
            <a:pPr indent="0" lvl="0" marL="0" rtl="0" algn="ctr">
              <a:lnSpc>
                <a:spcPct val="100000"/>
              </a:lnSpc>
              <a:spcBef>
                <a:spcPts val="0"/>
              </a:spcBef>
              <a:spcAft>
                <a:spcPts val="0"/>
              </a:spcAft>
              <a:buSzPts val="5200"/>
              <a:buNone/>
            </a:pPr>
            <a:r>
              <a:rPr lang="nl" sz="1800">
                <a:solidFill>
                  <a:srgbClr val="5DAF00"/>
                </a:solidFill>
                <a:latin typeface="Capriola"/>
                <a:ea typeface="Capriola"/>
                <a:cs typeface="Capriola"/>
                <a:sym typeface="Capriola"/>
              </a:rPr>
              <a:t>Beschikbaar in verschillende talen</a:t>
            </a:r>
            <a:endParaRPr sz="1800">
              <a:solidFill>
                <a:srgbClr val="5DAF00"/>
              </a:solidFill>
              <a:latin typeface="Capriola"/>
              <a:ea typeface="Capriola"/>
              <a:cs typeface="Capriola"/>
              <a:sym typeface="Capriola"/>
            </a:endParaRPr>
          </a:p>
          <a:p>
            <a:pPr indent="0" lvl="0" marL="0" rtl="0" algn="ctr">
              <a:lnSpc>
                <a:spcPct val="100000"/>
              </a:lnSpc>
              <a:spcBef>
                <a:spcPts val="0"/>
              </a:spcBef>
              <a:spcAft>
                <a:spcPts val="0"/>
              </a:spcAft>
              <a:buSzPts val="5200"/>
              <a:buNone/>
            </a:pPr>
            <a:r>
              <a:rPr b="1" lang="nl" sz="1800">
                <a:solidFill>
                  <a:srgbClr val="5DAF00"/>
                </a:solidFill>
                <a:latin typeface="Capriola"/>
                <a:ea typeface="Capriola"/>
                <a:cs typeface="Capriola"/>
                <a:sym typeface="Capriola"/>
              </a:rPr>
              <a:t>Tips voor 0-2 jaar en 2-6 jaar</a:t>
            </a:r>
            <a:endParaRPr b="1" sz="1800">
              <a:solidFill>
                <a:srgbClr val="5DAF00"/>
              </a:solidFill>
              <a:latin typeface="Capriola"/>
              <a:ea typeface="Capriola"/>
              <a:cs typeface="Capriola"/>
              <a:sym typeface="Capriola"/>
            </a:endParaRPr>
          </a:p>
        </p:txBody>
      </p:sp>
      <p:pic>
        <p:nvPicPr>
          <p:cNvPr id="111" name="Google Shape;111;p7"/>
          <p:cNvPicPr preferRelativeResize="0"/>
          <p:nvPr/>
        </p:nvPicPr>
        <p:blipFill rotWithShape="1">
          <a:blip r:embed="rId4">
            <a:alphaModFix/>
          </a:blip>
          <a:srcRect b="0" l="0" r="0" t="0"/>
          <a:stretch/>
        </p:blipFill>
        <p:spPr>
          <a:xfrm>
            <a:off x="2696063" y="2242763"/>
            <a:ext cx="1324025" cy="1324025"/>
          </a:xfrm>
          <a:prstGeom prst="rect">
            <a:avLst/>
          </a:prstGeom>
          <a:noFill/>
          <a:ln>
            <a:noFill/>
          </a:ln>
        </p:spPr>
      </p:pic>
      <p:sp>
        <p:nvSpPr>
          <p:cNvPr id="112" name="Google Shape;112;p7"/>
          <p:cNvSpPr txBox="1"/>
          <p:nvPr/>
        </p:nvSpPr>
        <p:spPr>
          <a:xfrm>
            <a:off x="460086" y="3566797"/>
            <a:ext cx="57960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1100" u="none" cap="none" strike="noStrike">
                <a:solidFill>
                  <a:srgbClr val="29265B"/>
                </a:solidFill>
                <a:latin typeface="Rubik"/>
                <a:ea typeface="Rubik"/>
                <a:cs typeface="Rubik"/>
                <a:sym typeface="Rubik"/>
              </a:rPr>
              <a:t>Check hier de pagina met de tips</a:t>
            </a:r>
            <a:endParaRPr b="0" i="0" sz="1100" u="none" cap="none" strike="noStrike">
              <a:solidFill>
                <a:srgbClr val="29265B"/>
              </a:solidFill>
              <a:latin typeface="Rubik"/>
              <a:ea typeface="Rubik"/>
              <a:cs typeface="Rubik"/>
              <a:sym typeface="Rubik"/>
            </a:endParaRPr>
          </a:p>
        </p:txBody>
      </p:sp>
      <p:sp>
        <p:nvSpPr>
          <p:cNvPr id="113" name="Google Shape;113;p7"/>
          <p:cNvSpPr/>
          <p:nvPr/>
        </p:nvSpPr>
        <p:spPr>
          <a:xfrm>
            <a:off x="5085300" y="2325500"/>
            <a:ext cx="4058700" cy="2817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4" name="Google Shape;114;p7" title="De tips.mud26.png"/>
          <p:cNvPicPr preferRelativeResize="0"/>
          <p:nvPr/>
        </p:nvPicPr>
        <p:blipFill rotWithShape="1">
          <a:blip r:embed="rId5">
            <a:alphaModFix/>
          </a:blip>
          <a:srcRect b="0" l="0" r="0" t="0"/>
          <a:stretch/>
        </p:blipFill>
        <p:spPr>
          <a:xfrm>
            <a:off x="4710826" y="1295775"/>
            <a:ext cx="3847624" cy="38476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sp>
        <p:nvSpPr>
          <p:cNvPr id="119" name="Google Shape;119;p8"/>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1</a:t>
            </a:r>
            <a:endParaRPr sz="4000">
              <a:solidFill>
                <a:srgbClr val="1072B9"/>
              </a:solidFill>
              <a:latin typeface="Capriola"/>
              <a:ea typeface="Capriola"/>
              <a:cs typeface="Capriola"/>
              <a:sym typeface="Capriola"/>
            </a:endParaRPr>
          </a:p>
        </p:txBody>
      </p:sp>
      <p:sp>
        <p:nvSpPr>
          <p:cNvPr id="120" name="Google Shape;120;p8"/>
          <p:cNvSpPr txBox="1"/>
          <p:nvPr/>
        </p:nvSpPr>
        <p:spPr>
          <a:xfrm>
            <a:off x="1071900" y="1909850"/>
            <a:ext cx="7000200" cy="1015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Kies voor iets anders</a:t>
            </a:r>
            <a:endParaRPr b="0" i="0" sz="2700" u="none" cap="none" strike="noStrike">
              <a:solidFill>
                <a:srgbClr val="5DAF00"/>
              </a:solidFill>
              <a:latin typeface="Rubik"/>
              <a:ea typeface="Rubik"/>
              <a:cs typeface="Rubik"/>
              <a:sym typeface="Rubik"/>
            </a:endParaRPr>
          </a:p>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dan een filmpje</a:t>
            </a:r>
            <a:endParaRPr b="0" i="0" sz="2700" u="none" cap="none" strike="noStrike">
              <a:solidFill>
                <a:srgbClr val="5DAF00"/>
              </a:solidFill>
              <a:latin typeface="Rubik"/>
              <a:ea typeface="Rubik"/>
              <a:cs typeface="Rubik"/>
              <a:sym typeface="Rubik"/>
            </a:endParaRPr>
          </a:p>
        </p:txBody>
      </p:sp>
      <p:sp>
        <p:nvSpPr>
          <p:cNvPr id="121" name="Google Shape;121;p8"/>
          <p:cNvSpPr txBox="1"/>
          <p:nvPr/>
        </p:nvSpPr>
        <p:spPr>
          <a:xfrm>
            <a:off x="445350" y="2998225"/>
            <a:ext cx="82533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Lees een verhaal voor. Zet rustige muziek op of luister samen naar een luisterverhaal. Ook samen dansen op vrolijke muziek is een mooi alternatief voor een scherm.</a:t>
            </a:r>
            <a:endParaRPr b="0" i="0" sz="1600" u="none" cap="none" strike="noStrike">
              <a:solidFill>
                <a:schemeClr val="dk2"/>
              </a:solidFill>
              <a:latin typeface="Rubik"/>
              <a:ea typeface="Rubik"/>
              <a:cs typeface="Rubik"/>
              <a:sym typeface="Rubik"/>
            </a:endParaRPr>
          </a:p>
        </p:txBody>
      </p:sp>
      <p:sp>
        <p:nvSpPr>
          <p:cNvPr id="122" name="Google Shape;122;p8"/>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g3be1dbf3e18_0_23"/>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2</a:t>
            </a:r>
            <a:endParaRPr sz="4000">
              <a:solidFill>
                <a:srgbClr val="1072B9"/>
              </a:solidFill>
              <a:latin typeface="Capriola"/>
              <a:ea typeface="Capriola"/>
              <a:cs typeface="Capriola"/>
              <a:sym typeface="Capriola"/>
            </a:endParaRPr>
          </a:p>
        </p:txBody>
      </p:sp>
      <p:sp>
        <p:nvSpPr>
          <p:cNvPr id="128" name="Google Shape;128;g3be1dbf3e18_0_23"/>
          <p:cNvSpPr txBox="1"/>
          <p:nvPr/>
        </p:nvSpPr>
        <p:spPr>
          <a:xfrm>
            <a:off x="1071900" y="1909850"/>
            <a:ext cx="7000200" cy="1015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Maak duidelijke afspraken met het hele gezin</a:t>
            </a:r>
            <a:endParaRPr b="0" i="0" sz="2700" u="none" cap="none" strike="noStrike">
              <a:solidFill>
                <a:srgbClr val="5DAF00"/>
              </a:solidFill>
              <a:latin typeface="Rubik"/>
              <a:ea typeface="Rubik"/>
              <a:cs typeface="Rubik"/>
              <a:sym typeface="Rubik"/>
            </a:endParaRPr>
          </a:p>
        </p:txBody>
      </p:sp>
      <p:sp>
        <p:nvSpPr>
          <p:cNvPr id="129" name="Google Shape;129;g3be1dbf3e18_0_23"/>
          <p:cNvSpPr txBox="1"/>
          <p:nvPr/>
        </p:nvSpPr>
        <p:spPr>
          <a:xfrm>
            <a:off x="445350" y="2998225"/>
            <a:ext cx="82533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Wanneer gebruik je welke media? En hoe lang? Maak hier afspraken over die voor kinderen én opvoeders gelden. Hoe vaster de routine en hoe vroeger je met die routine begint, hoe beter.</a:t>
            </a:r>
            <a:endParaRPr b="0" i="0" sz="1600" u="none" cap="none" strike="noStrike">
              <a:solidFill>
                <a:schemeClr val="dk2"/>
              </a:solidFill>
              <a:latin typeface="Rubik"/>
              <a:ea typeface="Rubik"/>
              <a:cs typeface="Rubik"/>
              <a:sym typeface="Rubik"/>
            </a:endParaRPr>
          </a:p>
        </p:txBody>
      </p:sp>
      <p:sp>
        <p:nvSpPr>
          <p:cNvPr id="130" name="Google Shape;130;g3be1dbf3e18_0_23"/>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 name="Shape 134"/>
        <p:cNvGrpSpPr/>
        <p:nvPr/>
      </p:nvGrpSpPr>
      <p:grpSpPr>
        <a:xfrm>
          <a:off x="0" y="0"/>
          <a:ext cx="0" cy="0"/>
          <a:chOff x="0" y="0"/>
          <a:chExt cx="0" cy="0"/>
        </a:xfrm>
      </p:grpSpPr>
      <p:sp>
        <p:nvSpPr>
          <p:cNvPr id="135" name="Google Shape;135;g3be1dbf3e18_0_35"/>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3</a:t>
            </a:r>
            <a:endParaRPr sz="4000">
              <a:solidFill>
                <a:srgbClr val="1072B9"/>
              </a:solidFill>
              <a:latin typeface="Capriola"/>
              <a:ea typeface="Capriola"/>
              <a:cs typeface="Capriola"/>
              <a:sym typeface="Capriola"/>
            </a:endParaRPr>
          </a:p>
        </p:txBody>
      </p:sp>
      <p:sp>
        <p:nvSpPr>
          <p:cNvPr id="136" name="Google Shape;136;g3be1dbf3e18_0_35"/>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Als ouder geef je het voorbeeld</a:t>
            </a:r>
            <a:endParaRPr b="0" i="0" sz="2700" u="none" cap="none" strike="noStrike">
              <a:solidFill>
                <a:srgbClr val="5DAF00"/>
              </a:solidFill>
              <a:latin typeface="Rubik"/>
              <a:ea typeface="Rubik"/>
              <a:cs typeface="Rubik"/>
              <a:sym typeface="Rubik"/>
            </a:endParaRPr>
          </a:p>
        </p:txBody>
      </p:sp>
      <p:sp>
        <p:nvSpPr>
          <p:cNvPr id="137" name="Google Shape;137;g3be1dbf3e18_0_35"/>
          <p:cNvSpPr txBox="1"/>
          <p:nvPr/>
        </p:nvSpPr>
        <p:spPr>
          <a:xfrm>
            <a:off x="758550" y="301127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Kinderen doen vooral wat jij doet. Wees je dus bewust van je voorbeeldrol. Leg bijvoorbeeld zelf je telefoon weg, als je iets met je kind doet. Of als het om jouw aandacht vraagt.</a:t>
            </a:r>
            <a:endParaRPr b="0" i="0" sz="1600" u="none" cap="none" strike="noStrike">
              <a:solidFill>
                <a:schemeClr val="dk2"/>
              </a:solidFill>
              <a:latin typeface="Rubik"/>
              <a:ea typeface="Rubik"/>
              <a:cs typeface="Rubik"/>
              <a:sym typeface="Rubik"/>
            </a:endParaRPr>
          </a:p>
        </p:txBody>
      </p:sp>
      <p:sp>
        <p:nvSpPr>
          <p:cNvPr id="138" name="Google Shape;138;g3be1dbf3e18_0_35"/>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g3be1dbf3e18_0_44"/>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4</a:t>
            </a:r>
            <a:endParaRPr sz="4000">
              <a:solidFill>
                <a:srgbClr val="1072B9"/>
              </a:solidFill>
              <a:latin typeface="Capriola"/>
              <a:ea typeface="Capriola"/>
              <a:cs typeface="Capriola"/>
              <a:sym typeface="Capriola"/>
            </a:endParaRPr>
          </a:p>
        </p:txBody>
      </p:sp>
      <p:sp>
        <p:nvSpPr>
          <p:cNvPr id="144" name="Google Shape;144;g3be1dbf3e18_0_44"/>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Doe mee met wat je leest, of hoort</a:t>
            </a:r>
            <a:endParaRPr b="0" i="0" sz="2700" u="none" cap="none" strike="noStrike">
              <a:solidFill>
                <a:srgbClr val="5DAF00"/>
              </a:solidFill>
              <a:latin typeface="Rubik"/>
              <a:ea typeface="Rubik"/>
              <a:cs typeface="Rubik"/>
              <a:sym typeface="Rubik"/>
            </a:endParaRPr>
          </a:p>
        </p:txBody>
      </p:sp>
      <p:sp>
        <p:nvSpPr>
          <p:cNvPr id="145" name="Google Shape;145;g3be1dbf3e18_0_44"/>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Neem actief deel aan het mediagebruik van je ukkie. Beweeg mee met verhalen, bijvoorbeeld bij het lezen van boekjes en luisteren naar een luisterverhaal. Beeld samen met je gezicht, je handen en je voeten uit wat er gebeurt. Of doe een stopdans op een muziekje.</a:t>
            </a:r>
            <a:endParaRPr b="0" i="0" sz="1600" u="none" cap="none" strike="noStrike">
              <a:solidFill>
                <a:schemeClr val="dk2"/>
              </a:solidFill>
              <a:latin typeface="Rubik"/>
              <a:ea typeface="Rubik"/>
              <a:cs typeface="Rubik"/>
              <a:sym typeface="Rubik"/>
            </a:endParaRPr>
          </a:p>
        </p:txBody>
      </p:sp>
      <p:sp>
        <p:nvSpPr>
          <p:cNvPr id="146" name="Google Shape;146;g3be1dbf3e18_0_44"/>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g3be1dbf3e18_0_54"/>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5</a:t>
            </a:r>
            <a:endParaRPr sz="4000">
              <a:solidFill>
                <a:srgbClr val="1072B9"/>
              </a:solidFill>
              <a:latin typeface="Capriola"/>
              <a:ea typeface="Capriola"/>
              <a:cs typeface="Capriola"/>
              <a:sym typeface="Capriola"/>
            </a:endParaRPr>
          </a:p>
        </p:txBody>
      </p:sp>
      <p:sp>
        <p:nvSpPr>
          <p:cNvPr id="152" name="Google Shape;152;g3be1dbf3e18_0_54"/>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Verbind media aan andere activiteiten</a:t>
            </a:r>
            <a:endParaRPr b="0" i="0" sz="2700" u="none" cap="none" strike="noStrike">
              <a:solidFill>
                <a:srgbClr val="5DAF00"/>
              </a:solidFill>
              <a:latin typeface="Rubik"/>
              <a:ea typeface="Rubik"/>
              <a:cs typeface="Rubik"/>
              <a:sym typeface="Rubik"/>
            </a:endParaRPr>
          </a:p>
        </p:txBody>
      </p:sp>
      <p:sp>
        <p:nvSpPr>
          <p:cNvPr id="153" name="Google Shape;153;g3be1dbf3e18_0_54"/>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Koppel muziek, of een kiekeboe-spelletje aan wat je gelezen hebt in een boek. Of speel een luisterverhaal na als het verhaal is afgelopen. Op deze manier wissel je activiteiten af én verbind je creativiteit aan media.</a:t>
            </a:r>
            <a:endParaRPr b="0" i="0" sz="1600" u="none" cap="none" strike="noStrike">
              <a:solidFill>
                <a:schemeClr val="dk2"/>
              </a:solidFill>
              <a:latin typeface="Rubik"/>
              <a:ea typeface="Rubik"/>
              <a:cs typeface="Rubik"/>
              <a:sym typeface="Rubik"/>
            </a:endParaRPr>
          </a:p>
        </p:txBody>
      </p:sp>
      <p:sp>
        <p:nvSpPr>
          <p:cNvPr id="154" name="Google Shape;154;g3be1dbf3e18_0_54"/>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F28409"/>
                </a:solidFill>
                <a:latin typeface="Capriola"/>
                <a:ea typeface="Capriola"/>
                <a:cs typeface="Capriola"/>
                <a:sym typeface="Capriola"/>
              </a:rPr>
              <a:t>Tips voor 0-2 jaar</a:t>
            </a:r>
            <a:endParaRPr b="1" sz="2300">
              <a:solidFill>
                <a:srgbClr val="F28409"/>
              </a:solidFill>
              <a:latin typeface="Capriola"/>
              <a:ea typeface="Capriola"/>
              <a:cs typeface="Capriola"/>
              <a:sym typeface="Capriol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g3be1dbf3e18_0_63"/>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1</a:t>
            </a:r>
            <a:endParaRPr sz="4000">
              <a:solidFill>
                <a:srgbClr val="F28409"/>
              </a:solidFill>
              <a:latin typeface="Capriola"/>
              <a:ea typeface="Capriola"/>
              <a:cs typeface="Capriola"/>
              <a:sym typeface="Capriola"/>
            </a:endParaRPr>
          </a:p>
        </p:txBody>
      </p:sp>
      <p:sp>
        <p:nvSpPr>
          <p:cNvPr id="160" name="Google Shape;160;g3be1dbf3e18_0_63"/>
          <p:cNvSpPr txBox="1"/>
          <p:nvPr/>
        </p:nvSpPr>
        <p:spPr>
          <a:xfrm>
            <a:off x="1071900" y="1909850"/>
            <a:ext cx="7000200" cy="1015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Denk na waarom en</a:t>
            </a:r>
            <a:endParaRPr b="0" i="0" sz="2700" u="none" cap="none" strike="noStrike">
              <a:solidFill>
                <a:srgbClr val="5DAF00"/>
              </a:solidFill>
              <a:latin typeface="Rubik"/>
              <a:ea typeface="Rubik"/>
              <a:cs typeface="Rubik"/>
              <a:sym typeface="Rubik"/>
            </a:endParaRPr>
          </a:p>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wanneer je een scherm inzet</a:t>
            </a:r>
            <a:endParaRPr b="0" i="0" sz="2700" u="none" cap="none" strike="noStrike">
              <a:solidFill>
                <a:srgbClr val="5DAF00"/>
              </a:solidFill>
              <a:latin typeface="Rubik"/>
              <a:ea typeface="Rubik"/>
              <a:cs typeface="Rubik"/>
              <a:sym typeface="Rubik"/>
            </a:endParaRPr>
          </a:p>
        </p:txBody>
      </p:sp>
      <p:sp>
        <p:nvSpPr>
          <p:cNvPr id="161" name="Google Shape;161;g3be1dbf3e18_0_63"/>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Een schermpje kan rust in huis brengen. Maar rust betekent niet automatisch dat je kind ontspant. Andere media, zoals een luister- of prentenboek, zijn een goed alternatief.</a:t>
            </a:r>
            <a:endParaRPr b="0" i="0" sz="1600" u="none" cap="none" strike="noStrike">
              <a:solidFill>
                <a:schemeClr val="dk2"/>
              </a:solidFill>
              <a:latin typeface="Rubik"/>
              <a:ea typeface="Rubik"/>
              <a:cs typeface="Rubik"/>
              <a:sym typeface="Rubik"/>
            </a:endParaRPr>
          </a:p>
        </p:txBody>
      </p:sp>
      <p:sp>
        <p:nvSpPr>
          <p:cNvPr id="162" name="Google Shape;162;g3be1dbf3e18_0_63"/>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g3be1dbf3e18_0_84"/>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2</a:t>
            </a:r>
            <a:endParaRPr sz="4000">
              <a:solidFill>
                <a:srgbClr val="F28409"/>
              </a:solidFill>
              <a:latin typeface="Capriola"/>
              <a:ea typeface="Capriola"/>
              <a:cs typeface="Capriola"/>
              <a:sym typeface="Capriola"/>
            </a:endParaRPr>
          </a:p>
        </p:txBody>
      </p:sp>
      <p:sp>
        <p:nvSpPr>
          <p:cNvPr id="168" name="Google Shape;168;g3be1dbf3e18_0_84"/>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Ontdek media samen</a:t>
            </a:r>
            <a:endParaRPr b="0" i="0" sz="2700" u="none" cap="none" strike="noStrike">
              <a:solidFill>
                <a:srgbClr val="5DAF00"/>
              </a:solidFill>
              <a:latin typeface="Rubik"/>
              <a:ea typeface="Rubik"/>
              <a:cs typeface="Rubik"/>
              <a:sym typeface="Rubik"/>
            </a:endParaRPr>
          </a:p>
        </p:txBody>
      </p:sp>
      <p:sp>
        <p:nvSpPr>
          <p:cNvPr id="169" name="Google Shape;169;g3be1dbf3e18_0_84"/>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Door samen op zoek te gaan naar geschikte filmpjes, podcasts en boeken voor jouw ukkie, verhoog je zowel het plezier als de veiligheid. Kijk ook hoe je kind reageert op media. Past deze wel écht bij de leeftijd van je kind?</a:t>
            </a:r>
            <a:endParaRPr b="0" i="0" sz="1600" u="none" cap="none" strike="noStrike">
              <a:solidFill>
                <a:schemeClr val="dk2"/>
              </a:solidFill>
              <a:latin typeface="Rubik"/>
              <a:ea typeface="Rubik"/>
              <a:cs typeface="Rubik"/>
              <a:sym typeface="Rubik"/>
            </a:endParaRPr>
          </a:p>
        </p:txBody>
      </p:sp>
      <p:sp>
        <p:nvSpPr>
          <p:cNvPr id="170" name="Google Shape;170;g3be1dbf3e18_0_84"/>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g3be1dbf3e18_0_91"/>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3</a:t>
            </a:r>
            <a:endParaRPr sz="4000">
              <a:solidFill>
                <a:srgbClr val="F28409"/>
              </a:solidFill>
              <a:latin typeface="Capriola"/>
              <a:ea typeface="Capriola"/>
              <a:cs typeface="Capriola"/>
              <a:sym typeface="Capriola"/>
            </a:endParaRPr>
          </a:p>
        </p:txBody>
      </p:sp>
      <p:sp>
        <p:nvSpPr>
          <p:cNvPr id="176" name="Google Shape;176;g3be1dbf3e18_0_91"/>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Houd afstand van het scherm</a:t>
            </a:r>
            <a:endParaRPr b="0" i="0" sz="2700" u="none" cap="none" strike="noStrike">
              <a:solidFill>
                <a:srgbClr val="5DAF00"/>
              </a:solidFill>
              <a:latin typeface="Rubik"/>
              <a:ea typeface="Rubik"/>
              <a:cs typeface="Rubik"/>
              <a:sym typeface="Rubik"/>
            </a:endParaRPr>
          </a:p>
        </p:txBody>
      </p:sp>
      <p:sp>
        <p:nvSpPr>
          <p:cNvPr id="177" name="Google Shape;177;g3be1dbf3e18_0_91"/>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Laat je kind drie reuzenstappen zetten vanaf het scherm. Dit is beter voor de ogen! Een tv nodigt meer uit tot ver weg zitten en bewegen dan een smartphone of tablet.</a:t>
            </a:r>
            <a:endParaRPr b="0" i="0" sz="1600" u="none" cap="none" strike="noStrike">
              <a:solidFill>
                <a:schemeClr val="dk2"/>
              </a:solidFill>
              <a:latin typeface="Rubik"/>
              <a:ea typeface="Rubik"/>
              <a:cs typeface="Rubik"/>
              <a:sym typeface="Rubik"/>
            </a:endParaRPr>
          </a:p>
        </p:txBody>
      </p:sp>
      <p:sp>
        <p:nvSpPr>
          <p:cNvPr id="178" name="Google Shape;178;g3be1dbf3e18_0_91"/>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g3be1dbf3e18_0_98"/>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4</a:t>
            </a:r>
            <a:endParaRPr sz="4000">
              <a:solidFill>
                <a:srgbClr val="F28409"/>
              </a:solidFill>
              <a:latin typeface="Capriola"/>
              <a:ea typeface="Capriola"/>
              <a:cs typeface="Capriola"/>
              <a:sym typeface="Capriola"/>
            </a:endParaRPr>
          </a:p>
        </p:txBody>
      </p:sp>
      <p:sp>
        <p:nvSpPr>
          <p:cNvPr id="184" name="Google Shape;184;g3be1dbf3e18_0_98"/>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Doe mee met wat je leest, hoort (of ziet)</a:t>
            </a:r>
            <a:endParaRPr b="0" i="0" sz="2700" u="none" cap="none" strike="noStrike">
              <a:solidFill>
                <a:srgbClr val="5DAF00"/>
              </a:solidFill>
              <a:latin typeface="Rubik"/>
              <a:ea typeface="Rubik"/>
              <a:cs typeface="Rubik"/>
              <a:sym typeface="Rubik"/>
            </a:endParaRPr>
          </a:p>
        </p:txBody>
      </p:sp>
      <p:sp>
        <p:nvSpPr>
          <p:cNvPr id="185" name="Google Shape;185;g3be1dbf3e18_0_98"/>
          <p:cNvSpPr txBox="1"/>
          <p:nvPr/>
        </p:nvSpPr>
        <p:spPr>
          <a:xfrm>
            <a:off x="915150" y="2841650"/>
            <a:ext cx="73137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Neem actief deel aan het mediagebruik van je ukkie. Beweeg mee met verhalen, bijvoorbeeld bij het lezen van boekjes en luisteren van podcasts. Beeld samen met je gezicht, je handen en je voeten uit wat er gebeurt. Knutsel of teken de hoofdpersonen na. Of doe een stopdans op het intromuziekje van een filmpje.</a:t>
            </a:r>
            <a:endParaRPr b="0" i="0" sz="1600" u="none" cap="none" strike="noStrike">
              <a:solidFill>
                <a:schemeClr val="dk2"/>
              </a:solidFill>
              <a:latin typeface="Rubik"/>
              <a:ea typeface="Rubik"/>
              <a:cs typeface="Rubik"/>
              <a:sym typeface="Rubik"/>
            </a:endParaRPr>
          </a:p>
        </p:txBody>
      </p:sp>
      <p:sp>
        <p:nvSpPr>
          <p:cNvPr id="186" name="Google Shape;186;g3be1dbf3e18_0_98"/>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g3be1dbf3e18_0_109"/>
          <p:cNvSpPr txBox="1"/>
          <p:nvPr>
            <p:ph type="ctrTitle"/>
          </p:nvPr>
        </p:nvSpPr>
        <p:spPr>
          <a:xfrm>
            <a:off x="311700" y="1263341"/>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5</a:t>
            </a:r>
            <a:endParaRPr sz="4000">
              <a:solidFill>
                <a:srgbClr val="F28409"/>
              </a:solidFill>
              <a:latin typeface="Capriola"/>
              <a:ea typeface="Capriola"/>
              <a:cs typeface="Capriola"/>
              <a:sym typeface="Capriola"/>
            </a:endParaRPr>
          </a:p>
        </p:txBody>
      </p:sp>
      <p:sp>
        <p:nvSpPr>
          <p:cNvPr id="192" name="Google Shape;192;g3be1dbf3e18_0_109"/>
          <p:cNvSpPr txBox="1"/>
          <p:nvPr/>
        </p:nvSpPr>
        <p:spPr>
          <a:xfrm>
            <a:off x="1071900" y="1909850"/>
            <a:ext cx="7000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0" i="0" lang="nl" sz="2700" u="none" cap="none" strike="noStrike">
                <a:solidFill>
                  <a:srgbClr val="5DAF00"/>
                </a:solidFill>
                <a:latin typeface="Rubik"/>
                <a:ea typeface="Rubik"/>
                <a:cs typeface="Rubik"/>
                <a:sym typeface="Rubik"/>
              </a:rPr>
              <a:t>Stel vragen</a:t>
            </a:r>
            <a:endParaRPr b="0" i="0" sz="2700" u="none" cap="none" strike="noStrike">
              <a:solidFill>
                <a:srgbClr val="5DAF00"/>
              </a:solidFill>
              <a:latin typeface="Rubik"/>
              <a:ea typeface="Rubik"/>
              <a:cs typeface="Rubik"/>
              <a:sym typeface="Rubik"/>
            </a:endParaRPr>
          </a:p>
        </p:txBody>
      </p:sp>
      <p:sp>
        <p:nvSpPr>
          <p:cNvPr id="193" name="Google Shape;193;g3be1dbf3e18_0_109"/>
          <p:cNvSpPr txBox="1"/>
          <p:nvPr/>
        </p:nvSpPr>
        <p:spPr>
          <a:xfrm>
            <a:off x="758550" y="2998225"/>
            <a:ext cx="7626900" cy="1377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100"/>
              <a:buFont typeface="Arial"/>
              <a:buNone/>
            </a:pPr>
            <a:r>
              <a:rPr b="0" i="0" lang="nl" sz="1500" u="none" cap="none" strike="noStrike">
                <a:solidFill>
                  <a:schemeClr val="dk1"/>
                </a:solidFill>
                <a:latin typeface="Rubik"/>
                <a:ea typeface="Rubik"/>
                <a:cs typeface="Rubik"/>
                <a:sym typeface="Rubik"/>
              </a:rPr>
              <a:t>Je kunt niet altijd naast je kind zitten en meekijken of spelen, maar begeleiding is belangrijk. Zorg dus dat je in de buurt bent en weet wat je ukkie kijkt. Blijf in contact en praat samen over media. Vraag je kind wat het online ziet of heeft meegemaakt.</a:t>
            </a:r>
            <a:endParaRPr b="0" i="0" sz="1600" u="none" cap="none" strike="noStrike">
              <a:solidFill>
                <a:schemeClr val="dk2"/>
              </a:solidFill>
              <a:latin typeface="Rubik"/>
              <a:ea typeface="Rubik"/>
              <a:cs typeface="Rubik"/>
              <a:sym typeface="Rubik"/>
            </a:endParaRPr>
          </a:p>
        </p:txBody>
      </p:sp>
      <p:sp>
        <p:nvSpPr>
          <p:cNvPr id="194" name="Google Shape;194;g3be1dbf3e18_0_109"/>
          <p:cNvSpPr txBox="1"/>
          <p:nvPr>
            <p:ph type="ctrTitle"/>
          </p:nvPr>
        </p:nvSpPr>
        <p:spPr>
          <a:xfrm>
            <a:off x="5466000" y="207000"/>
            <a:ext cx="3366300" cy="6465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b="1" lang="nl" sz="2300">
                <a:solidFill>
                  <a:srgbClr val="E71E62"/>
                </a:solidFill>
                <a:latin typeface="Capriola"/>
                <a:ea typeface="Capriola"/>
                <a:cs typeface="Capriola"/>
                <a:sym typeface="Capriola"/>
              </a:rPr>
              <a:t>Tips voor 2-6 jaar</a:t>
            </a:r>
            <a:endParaRPr b="1" sz="2300">
              <a:solidFill>
                <a:srgbClr val="E71E62"/>
              </a:solidFill>
              <a:latin typeface="Capriola"/>
              <a:ea typeface="Capriola"/>
              <a:cs typeface="Capriola"/>
              <a:sym typeface="Capriol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13"/>
          <p:cNvSpPr txBox="1"/>
          <p:nvPr/>
        </p:nvSpPr>
        <p:spPr>
          <a:xfrm>
            <a:off x="311700" y="891507"/>
            <a:ext cx="8520600" cy="646500"/>
          </a:xfrm>
          <a:prstGeom prst="rect">
            <a:avLst/>
          </a:prstGeom>
          <a:noFill/>
          <a:ln>
            <a:noFill/>
          </a:ln>
        </p:spPr>
        <p:txBody>
          <a:bodyPr anchorCtr="0" anchor="b" bIns="91425" lIns="91425" spcFirstLastPara="1" rIns="91425" wrap="square" tIns="91425">
            <a:normAutofit/>
          </a:bodyPr>
          <a:lstStyle/>
          <a:p>
            <a:pPr indent="0" lvl="0" marL="0" marR="0" rtl="0" algn="ctr">
              <a:lnSpc>
                <a:spcPct val="80000"/>
              </a:lnSpc>
              <a:spcBef>
                <a:spcPts val="0"/>
              </a:spcBef>
              <a:spcAft>
                <a:spcPts val="0"/>
              </a:spcAft>
              <a:buClr>
                <a:schemeClr val="dk1"/>
              </a:buClr>
              <a:buSzPts val="5344"/>
              <a:buFont typeface="Arial"/>
              <a:buNone/>
            </a:pPr>
            <a:r>
              <a:rPr b="0" i="0" lang="nl" sz="3600" u="none" cap="none" strike="noStrike">
                <a:solidFill>
                  <a:srgbClr val="E71E62"/>
                </a:solidFill>
                <a:latin typeface="Capriola"/>
                <a:ea typeface="Capriola"/>
                <a:cs typeface="Capriola"/>
                <a:sym typeface="Capriola"/>
              </a:rPr>
              <a:t>Mediaukkiedagen.nl</a:t>
            </a:r>
            <a:endParaRPr b="0" i="0" sz="3600" u="none" cap="none" strike="noStrike">
              <a:solidFill>
                <a:srgbClr val="E71E62"/>
              </a:solidFill>
              <a:latin typeface="Capriola"/>
              <a:ea typeface="Capriola"/>
              <a:cs typeface="Capriola"/>
              <a:sym typeface="Capriola"/>
            </a:endParaRPr>
          </a:p>
        </p:txBody>
      </p:sp>
      <p:sp>
        <p:nvSpPr>
          <p:cNvPr id="216" name="Google Shape;216;p13"/>
          <p:cNvSpPr txBox="1"/>
          <p:nvPr/>
        </p:nvSpPr>
        <p:spPr>
          <a:xfrm>
            <a:off x="1452224" y="1293672"/>
            <a:ext cx="57960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nl" sz="2700" u="none" cap="none" strike="noStrike">
                <a:solidFill>
                  <a:srgbClr val="5DAF00"/>
                </a:solidFill>
                <a:latin typeface="Rubik"/>
                <a:ea typeface="Rubik"/>
                <a:cs typeface="Rubik"/>
                <a:sym typeface="Rubik"/>
              </a:rPr>
              <a:t>= landingsplek campagne</a:t>
            </a:r>
            <a:endParaRPr b="0" i="0" sz="2700" u="none" cap="none" strike="noStrike">
              <a:solidFill>
                <a:srgbClr val="5DAF00"/>
              </a:solidFill>
              <a:latin typeface="Rubik"/>
              <a:ea typeface="Rubik"/>
              <a:cs typeface="Rubik"/>
              <a:sym typeface="Rubik"/>
            </a:endParaRPr>
          </a:p>
        </p:txBody>
      </p:sp>
      <p:sp>
        <p:nvSpPr>
          <p:cNvPr id="217" name="Google Shape;217;p13"/>
          <p:cNvSpPr txBox="1"/>
          <p:nvPr/>
        </p:nvSpPr>
        <p:spPr>
          <a:xfrm>
            <a:off x="2127150" y="1892195"/>
            <a:ext cx="4254300" cy="33723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chemeClr val="dk2"/>
              </a:buClr>
              <a:buSzPts val="2800"/>
              <a:buFont typeface="Arial"/>
              <a:buNone/>
            </a:pPr>
            <a:r>
              <a:rPr b="0" i="0" lang="nl" sz="1616" u="none" cap="none" strike="noStrike">
                <a:solidFill>
                  <a:srgbClr val="1072B9"/>
                </a:solidFill>
                <a:latin typeface="Capriola"/>
                <a:ea typeface="Capriola"/>
                <a:cs typeface="Capriola"/>
                <a:sym typeface="Capriola"/>
              </a:rPr>
              <a:t>Voor ouders</a:t>
            </a:r>
            <a:endParaRPr b="0" i="0" sz="1400" u="none" cap="none" strike="noStrike">
              <a:solidFill>
                <a:srgbClr val="1072B9"/>
              </a:solidFill>
              <a:latin typeface="Arial"/>
              <a:ea typeface="Arial"/>
              <a:cs typeface="Arial"/>
              <a:sym typeface="Arial"/>
            </a:endParaRPr>
          </a:p>
          <a:p>
            <a:pPr indent="-336550" lvl="0" marL="457200" marR="0" rtl="0" algn="l">
              <a:lnSpc>
                <a:spcPct val="100000"/>
              </a:lnSpc>
              <a:spcBef>
                <a:spcPts val="0"/>
              </a:spcBef>
              <a:spcAft>
                <a:spcPts val="0"/>
              </a:spcAft>
              <a:buClr>
                <a:srgbClr val="1072B9"/>
              </a:buClr>
              <a:buSzPts val="1700"/>
              <a:buFont typeface="Rubik"/>
              <a:buChar char="●"/>
            </a:pPr>
            <a:r>
              <a:rPr b="0" i="0" lang="nl" sz="1700" u="none" cap="none" strike="noStrike">
                <a:solidFill>
                  <a:srgbClr val="1072B9"/>
                </a:solidFill>
                <a:latin typeface="Rubik"/>
                <a:ea typeface="Rubik"/>
                <a:cs typeface="Rubik"/>
                <a:sym typeface="Rubik"/>
              </a:rPr>
              <a:t>Activiteiten</a:t>
            </a:r>
            <a:endParaRPr b="0" i="0" sz="1400" u="none" cap="none" strike="noStrike">
              <a:solidFill>
                <a:srgbClr val="1072B9"/>
              </a:solidFill>
              <a:latin typeface="Arial"/>
              <a:ea typeface="Arial"/>
              <a:cs typeface="Arial"/>
              <a:sym typeface="Arial"/>
            </a:endParaRPr>
          </a:p>
          <a:p>
            <a:pPr indent="-336550" lvl="0" marL="457200" marR="0" rtl="0" algn="l">
              <a:lnSpc>
                <a:spcPct val="100000"/>
              </a:lnSpc>
              <a:spcBef>
                <a:spcPts val="0"/>
              </a:spcBef>
              <a:spcAft>
                <a:spcPts val="0"/>
              </a:spcAft>
              <a:buClr>
                <a:srgbClr val="1072B9"/>
              </a:buClr>
              <a:buSzPts val="1700"/>
              <a:buFont typeface="Rubik"/>
              <a:buChar char="●"/>
            </a:pPr>
            <a:r>
              <a:rPr b="0" i="0" lang="nl" sz="1700" u="none" cap="none" strike="noStrike">
                <a:solidFill>
                  <a:srgbClr val="1072B9"/>
                </a:solidFill>
                <a:latin typeface="Rubik"/>
                <a:ea typeface="Rubik"/>
                <a:cs typeface="Rubik"/>
                <a:sym typeface="Rubik"/>
              </a:rPr>
              <a:t>Tips</a:t>
            </a:r>
            <a:endParaRPr b="0" i="0" sz="1400" u="none" cap="none" strike="noStrike">
              <a:solidFill>
                <a:srgbClr val="1072B9"/>
              </a:solidFill>
              <a:latin typeface="Arial"/>
              <a:ea typeface="Arial"/>
              <a:cs typeface="Arial"/>
              <a:sym typeface="Arial"/>
            </a:endParaRPr>
          </a:p>
          <a:p>
            <a:pPr indent="-336550" lvl="0" marL="457200" marR="0" rtl="0" algn="l">
              <a:lnSpc>
                <a:spcPct val="100000"/>
              </a:lnSpc>
              <a:spcBef>
                <a:spcPts val="0"/>
              </a:spcBef>
              <a:spcAft>
                <a:spcPts val="0"/>
              </a:spcAft>
              <a:buClr>
                <a:srgbClr val="1072B9"/>
              </a:buClr>
              <a:buSzPts val="1700"/>
              <a:buFont typeface="Rubik"/>
              <a:buChar char="●"/>
            </a:pPr>
            <a:r>
              <a:rPr b="0" i="0" lang="nl" sz="1700" u="none" cap="none" strike="noStrike">
                <a:solidFill>
                  <a:srgbClr val="1072B9"/>
                </a:solidFill>
                <a:latin typeface="Rubik"/>
                <a:ea typeface="Rubik"/>
                <a:cs typeface="Rubik"/>
                <a:sym typeface="Rubik"/>
              </a:rPr>
              <a:t>Tools</a:t>
            </a:r>
            <a:endParaRPr b="0" i="1" sz="1700" u="none" cap="none" strike="noStrike">
              <a:solidFill>
                <a:srgbClr val="1072B9"/>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rgbClr val="1072B9"/>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rgbClr val="1072B9"/>
              </a:solidFill>
              <a:latin typeface="Rubik"/>
              <a:ea typeface="Rubik"/>
              <a:cs typeface="Rubik"/>
              <a:sym typeface="Rubik"/>
            </a:endParaRPr>
          </a:p>
          <a:p>
            <a:pPr indent="0" lvl="0" marL="0" marR="0" rtl="0" algn="l">
              <a:lnSpc>
                <a:spcPct val="100000"/>
              </a:lnSpc>
              <a:spcBef>
                <a:spcPts val="0"/>
              </a:spcBef>
              <a:spcAft>
                <a:spcPts val="0"/>
              </a:spcAft>
              <a:buClr>
                <a:schemeClr val="dk2"/>
              </a:buClr>
              <a:buSzPts val="2800"/>
              <a:buFont typeface="Arial"/>
              <a:buNone/>
            </a:pPr>
            <a:r>
              <a:t/>
            </a:r>
            <a:endParaRPr b="0" i="0" sz="1600" u="none" cap="none" strike="noStrike">
              <a:solidFill>
                <a:srgbClr val="1072B9"/>
              </a:solidFill>
              <a:latin typeface="Rubik"/>
              <a:ea typeface="Rubik"/>
              <a:cs typeface="Rubik"/>
              <a:sym typeface="Rubik"/>
            </a:endParaRPr>
          </a:p>
        </p:txBody>
      </p:sp>
      <p:pic>
        <p:nvPicPr>
          <p:cNvPr id="218" name="Google Shape;218;p13"/>
          <p:cNvPicPr preferRelativeResize="0"/>
          <p:nvPr/>
        </p:nvPicPr>
        <p:blipFill rotWithShape="1">
          <a:blip r:embed="rId4">
            <a:alphaModFix/>
          </a:blip>
          <a:srcRect b="0" l="0" r="0" t="0"/>
          <a:stretch/>
        </p:blipFill>
        <p:spPr>
          <a:xfrm rot="-304677">
            <a:off x="2177666" y="3271535"/>
            <a:ext cx="1842225" cy="1223050"/>
          </a:xfrm>
          <a:prstGeom prst="rect">
            <a:avLst/>
          </a:prstGeom>
          <a:noFill/>
          <a:ln>
            <a:noFill/>
          </a:ln>
          <a:effectLst>
            <a:outerShdw blurRad="57150" rotWithShape="0" algn="tl" dir="5400000" dist="19050">
              <a:srgbClr val="000000">
                <a:alpha val="49411"/>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14"/>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1072B9"/>
                </a:solidFill>
                <a:latin typeface="Capriola"/>
                <a:ea typeface="Capriola"/>
                <a:cs typeface="Capriola"/>
                <a:sym typeface="Capriola"/>
              </a:rPr>
              <a:t>Vragen? </a:t>
            </a:r>
            <a:endParaRPr b="0" i="0" sz="4200" u="none" cap="none" strike="noStrike">
              <a:solidFill>
                <a:srgbClr val="1072B9"/>
              </a:solidFill>
              <a:latin typeface="Chelsea Market"/>
              <a:ea typeface="Chelsea Market"/>
              <a:cs typeface="Chelsea Market"/>
              <a:sym typeface="Chelsea Marke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15"/>
          <p:cNvSpPr txBox="1"/>
          <p:nvPr/>
        </p:nvSpPr>
        <p:spPr>
          <a:xfrm>
            <a:off x="1330500" y="2171550"/>
            <a:ext cx="6483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nl" sz="4000" u="none" cap="none" strike="noStrike">
                <a:solidFill>
                  <a:srgbClr val="1072B9"/>
                </a:solidFill>
                <a:latin typeface="Capriola"/>
                <a:ea typeface="Capriola"/>
                <a:cs typeface="Capriola"/>
                <a:sym typeface="Capriola"/>
              </a:rPr>
              <a:t>Dankjewel! </a:t>
            </a:r>
            <a:endParaRPr b="0" i="0" sz="4200" u="none" cap="none" strike="noStrike">
              <a:solidFill>
                <a:srgbClr val="1072B9"/>
              </a:solidFill>
              <a:latin typeface="Chelsea Market"/>
              <a:ea typeface="Chelsea Market"/>
              <a:cs typeface="Chelsea Market"/>
              <a:sym typeface="Chelsea Marke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B8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